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4" r:id="rId1"/>
  </p:sldMasterIdLst>
  <p:sldIdLst>
    <p:sldId id="257" r:id="rId2"/>
    <p:sldId id="263" r:id="rId3"/>
    <p:sldId id="261" r:id="rId4"/>
    <p:sldId id="262" r:id="rId5"/>
    <p:sldId id="264" r:id="rId6"/>
    <p:sldId id="265" r:id="rId7"/>
    <p:sldId id="278" r:id="rId8"/>
    <p:sldId id="277" r:id="rId9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92D1794-38E1-4AA7-9766-B517810BD70F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2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63265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6C1A06-4C2B-4BBD-A5B9-306D70ABDF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1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826BF-1C42-4BFA-9E92-4CD7E5C9A5F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7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43825" y="1169986"/>
            <a:ext cx="4005263" cy="501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7ADCA6-0A59-48C8-9F2D-608E916E37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9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4972052" cy="497681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>
          <a:xfrm>
            <a:off x="6115051" y="1200150"/>
            <a:ext cx="5634038" cy="4976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5D3F9F-D05F-4B60-92DB-BB7F9AC27A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484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681163"/>
            <a:ext cx="5111754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05075"/>
            <a:ext cx="5111754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6E940E-BB9E-437D-A876-6366E4FE9D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53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BDDFC3-A8C5-4FBF-A88D-0A6B61BE7C2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851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592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2669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7"/>
            <a:ext cx="4962526" cy="23479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9C4FB1-BEC0-498F-AE9A-5BA94CFA76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27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9097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B93D626-EDFC-4A40-9103-DE1BCD120818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02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C8E9C80-4ECC-478D-A495-5FF090AFEF3B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52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C884D2-5010-4195-B959-EB82E17E4446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9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975" y="5827713"/>
            <a:ext cx="25384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230B5BA-8A53-48E3-9039-AA1E37C2ADE0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88000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E7FB979-29DE-43E4-A0AA-80CB61B45A9B}" type="datetimeFigureOut">
              <a:rPr lang="cs-CZ"/>
              <a:pPr>
                <a:defRPr/>
              </a:pPr>
              <a:t>08.07.2021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3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416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DFB6A2-ED1C-4D19-8067-4DF3CDB945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6C6C23-5B1A-49F7-A931-69B788B60B1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7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eronika.aiblova@mendelu.cz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Nové podmínky přidělení čísla jednacího ve spisové službě </a:t>
            </a:r>
            <a:br>
              <a:rPr lang="cs-CZ" dirty="0" smtClean="0"/>
            </a:br>
            <a:r>
              <a:rPr lang="cs-CZ" dirty="0" smtClean="0"/>
              <a:t>od 22.7.2021</a:t>
            </a:r>
            <a:br>
              <a:rPr lang="cs-CZ" dirty="0" smtClean="0"/>
            </a:br>
            <a:r>
              <a:rPr lang="cs-CZ" dirty="0" smtClean="0"/>
              <a:t>(vedení spisu sběrným archem)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8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>
          <a:xfrm>
            <a:off x="885825" y="711200"/>
            <a:ext cx="10934700" cy="711200"/>
          </a:xfrm>
        </p:spPr>
        <p:txBody>
          <a:bodyPr/>
          <a:lstStyle/>
          <a:p>
            <a:r>
              <a:rPr lang="cs-CZ" dirty="0" smtClean="0"/>
              <a:t>Z pohledu životního cyklu dokumentu se nacházíme v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příjmu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evidenci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rozdělování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92D050"/>
                </a:solidFill>
              </a:rPr>
              <a:t>oběhu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92D050"/>
                </a:solidFill>
              </a:rPr>
              <a:t>vyřizování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92D050"/>
                </a:solidFill>
              </a:rPr>
              <a:t>vyhotovování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podepisování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odesílání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92D050"/>
                </a:solidFill>
              </a:rPr>
              <a:t>u</a:t>
            </a:r>
            <a:r>
              <a:rPr lang="cs-CZ" sz="2000" dirty="0" smtClean="0">
                <a:solidFill>
                  <a:srgbClr val="92D050"/>
                </a:solidFill>
              </a:rPr>
              <a:t>kládání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</a:rPr>
              <a:t>v</a:t>
            </a:r>
            <a:r>
              <a:rPr lang="cs-CZ" sz="2000" b="0" dirty="0" smtClean="0">
                <a:solidFill>
                  <a:schemeClr val="tx1"/>
                </a:solidFill>
              </a:rPr>
              <a:t>yřazování ve skartačním řízení</a:t>
            </a:r>
          </a:p>
        </p:txBody>
      </p:sp>
    </p:spTree>
    <p:extLst>
      <p:ext uri="{BB962C8B-B14F-4D97-AF65-F5344CB8AC3E}">
        <p14:creationId xmlns:p14="http://schemas.microsoft.com/office/powerpoint/2010/main" val="5927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Legislativně určeno v zákoně č. 499/2004 Sb.	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85823" y="960582"/>
            <a:ext cx="10863265" cy="5247429"/>
          </a:xfrm>
        </p:spPr>
        <p:txBody>
          <a:bodyPr/>
          <a:lstStyle/>
          <a:p>
            <a:r>
              <a:rPr lang="cs-CZ" dirty="0" smtClean="0"/>
              <a:t>§65</a:t>
            </a:r>
          </a:p>
          <a:p>
            <a:r>
              <a:rPr lang="cs-CZ" sz="1800" b="1" dirty="0"/>
              <a:t>(1)</a:t>
            </a:r>
            <a:r>
              <a:rPr lang="cs-CZ" sz="1800" dirty="0"/>
              <a:t> Při vyřizování dokumentů se všechny dokumenty týkající se </a:t>
            </a:r>
            <a:r>
              <a:rPr lang="cs-CZ" sz="1800" b="1" dirty="0">
                <a:solidFill>
                  <a:srgbClr val="92D050"/>
                </a:solidFill>
              </a:rPr>
              <a:t>téže věci </a:t>
            </a:r>
            <a:r>
              <a:rPr lang="cs-CZ" sz="1800" dirty="0"/>
              <a:t>spojí ve spis. Dokumenty v analogové podobě se vzájemně spojí fyzicky, dokumenty v digitální podobě se vzájemně spojí prostřednictvím </a:t>
            </a:r>
            <a:r>
              <a:rPr lang="cs-CZ" sz="1800" dirty="0" err="1"/>
              <a:t>metadat</a:t>
            </a:r>
            <a:r>
              <a:rPr lang="cs-CZ" sz="1800" dirty="0"/>
              <a:t>, vzájemné spojení dokumentu v analogové podobě a dokumentu v digitální podobě se činí pomocí odkazů</a:t>
            </a:r>
            <a:r>
              <a:rPr lang="cs-CZ" sz="1800" dirty="0" smtClean="0"/>
              <a:t>.</a:t>
            </a:r>
          </a:p>
          <a:p>
            <a:r>
              <a:rPr lang="cs-CZ" sz="1800" b="1" dirty="0"/>
              <a:t>(2)</a:t>
            </a:r>
            <a:r>
              <a:rPr lang="cs-CZ" sz="1800" dirty="0"/>
              <a:t> Vyřízením spisu se rozumí zpracování návrhu, jeho schválení, vyhotovení, podepsání a vypravení rozhodnutí nebo jiné formy vyřízení.</a:t>
            </a:r>
          </a:p>
          <a:p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b="1" dirty="0"/>
              <a:t>(5)</a:t>
            </a:r>
            <a:r>
              <a:rPr lang="cs-CZ" sz="1800" dirty="0"/>
              <a:t> </a:t>
            </a:r>
            <a:r>
              <a:rPr lang="cs-CZ" sz="1800" b="1" dirty="0">
                <a:solidFill>
                  <a:srgbClr val="92D050"/>
                </a:solidFill>
              </a:rPr>
              <a:t>Po vyřízení věci se spis uzavře. </a:t>
            </a:r>
            <a:r>
              <a:rPr lang="cs-CZ" sz="1800" dirty="0"/>
              <a:t>Uzavřením spisu se rozumí kompletace všech dokumentů patřících do spisu, kontrola a doplnění údajů podle § 66 odst. 3 před uložením do spisovny a převedení dokumentů v digitální podobě do výstupního datového formátu a jejich opatření </a:t>
            </a:r>
            <a:r>
              <a:rPr lang="cs-CZ" sz="1800" dirty="0" err="1"/>
              <a:t>metadaty</a:t>
            </a:r>
            <a:r>
              <a:rPr lang="cs-CZ" sz="1800" dirty="0"/>
              <a:t> podle národního standardu.</a:t>
            </a:r>
          </a:p>
          <a:p>
            <a:r>
              <a:rPr lang="cs-CZ" sz="1800" b="1" dirty="0"/>
              <a:t>(6)</a:t>
            </a:r>
            <a:r>
              <a:rPr lang="cs-CZ" sz="1800" dirty="0"/>
              <a:t> Z uzavřeného spisu nesmějí být vyjímány jednotlivé dokumenty. Uzavřený spis je možno připojit k jinému spisu, pokud neuplynula jeho skartační lhůta.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7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Upraveno Spisovým řádem: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 smtClean="0"/>
              <a:t>(5) Základní </a:t>
            </a:r>
            <a:r>
              <a:rPr lang="cs-CZ" b="1" dirty="0"/>
              <a:t>pojmy k vedení spisu </a:t>
            </a:r>
            <a:endParaRPr lang="cs-CZ" dirty="0"/>
          </a:p>
          <a:p>
            <a:r>
              <a:rPr lang="cs-CZ" dirty="0"/>
              <a:t>a) </a:t>
            </a:r>
            <a:r>
              <a:rPr lang="cs-CZ" b="1" dirty="0"/>
              <a:t>číslo jednací </a:t>
            </a:r>
            <a:r>
              <a:rPr lang="cs-CZ" dirty="0"/>
              <a:t>obsahuje vždy zkratku univerzity a je tvořeno podle čl. 16 odst. 4; číslo jednací odráží informace související s dokumentem, takovými informacemi jsou např. pořadí dokumentu ve spisu a rok jeho vzniku; </a:t>
            </a:r>
          </a:p>
          <a:p>
            <a:r>
              <a:rPr lang="cs-CZ" dirty="0"/>
              <a:t>b) </a:t>
            </a:r>
            <a:r>
              <a:rPr lang="cs-CZ" b="1" dirty="0"/>
              <a:t>číslo spisu </a:t>
            </a:r>
            <a:r>
              <a:rPr lang="cs-CZ" dirty="0"/>
              <a:t>je základní evidenční údaj spisu; skladba čísla spisu je blíže popsaná v čl. 16 odst. 3; </a:t>
            </a:r>
          </a:p>
          <a:p>
            <a:r>
              <a:rPr lang="cs-CZ" dirty="0"/>
              <a:t>c) </a:t>
            </a:r>
            <a:r>
              <a:rPr lang="cs-CZ" b="1" dirty="0"/>
              <a:t>hybridní spis </a:t>
            </a:r>
            <a:r>
              <a:rPr lang="cs-CZ" dirty="0"/>
              <a:t>je spis obsahující dokumenty v digitální i analogové podobě; </a:t>
            </a:r>
          </a:p>
          <a:p>
            <a:r>
              <a:rPr lang="cs-CZ" dirty="0"/>
              <a:t>d) </a:t>
            </a:r>
            <a:r>
              <a:rPr lang="cs-CZ" b="1" dirty="0"/>
              <a:t>iniciační dokument </a:t>
            </a:r>
            <a:r>
              <a:rPr lang="cs-CZ" dirty="0"/>
              <a:t>je dokument, který dává podnět k založení spisu, tj. k přidělení čísla jednacího, a je jako první dokument vložen do spisu. Iniciačním dokumentem může být dokument doručený i vytvořený; </a:t>
            </a:r>
          </a:p>
          <a:p>
            <a:r>
              <a:rPr lang="cs-CZ" dirty="0"/>
              <a:t>e) </a:t>
            </a:r>
            <a:r>
              <a:rPr lang="cs-CZ" b="1" dirty="0"/>
              <a:t>spisem </a:t>
            </a:r>
            <a:r>
              <a:rPr lang="cs-CZ" dirty="0"/>
              <a:t>se rozumí soubor dokumentů, vzniklých při úředním jednání k jedné věci.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Upraveno Spisovým řádem: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 smtClean="0"/>
              <a:t>Článek 5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3) Zaměstnanec podatelny do podacího razítka dopisuje pořadové ID (identifikace dokumentu), vygenerované ze spisového systému, v tomto systému označeno jako „PID“, počet listů a příloh listinného podání, případně svazků. </a:t>
            </a:r>
            <a:r>
              <a:rPr lang="cs-CZ" b="1" dirty="0">
                <a:solidFill>
                  <a:srgbClr val="92D050"/>
                </a:solidFill>
              </a:rPr>
              <a:t>Číslo jednací dokumentu vyplní do podacího razítka zaměstnanec, který dokument vyřizuje, </a:t>
            </a:r>
            <a:r>
              <a:rPr lang="cs-CZ" dirty="0"/>
              <a:t>a to v okamžiku, kdy je vygenerováno při zařazení do spisu ve spisovém systému. </a:t>
            </a:r>
            <a:endParaRPr lang="cs-CZ" dirty="0" smtClean="0"/>
          </a:p>
          <a:p>
            <a:r>
              <a:rPr lang="cs-CZ" b="1" dirty="0" smtClean="0"/>
              <a:t>Článek 14:</a:t>
            </a:r>
          </a:p>
          <a:p>
            <a:r>
              <a:rPr lang="cs-CZ" dirty="0" smtClean="0"/>
              <a:t>(2) Pokud </a:t>
            </a:r>
            <a:r>
              <a:rPr lang="cs-CZ" dirty="0"/>
              <a:t>je potřebné příchozí zaevidovaný dokument písemně vyřídit, založí uživatel </a:t>
            </a:r>
            <a:r>
              <a:rPr lang="cs-CZ" b="1" dirty="0">
                <a:solidFill>
                  <a:srgbClr val="92D050"/>
                </a:solidFill>
              </a:rPr>
              <a:t>ve spisovém systému nový dokument v novém nebo již existujícím spise, čímž je vytvořeno číslo jednací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7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Upraveno Spisovým řádem: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85823" y="951344"/>
            <a:ext cx="10863265" cy="5458691"/>
          </a:xfrm>
        </p:spPr>
        <p:txBody>
          <a:bodyPr/>
          <a:lstStyle/>
          <a:p>
            <a:pPr algn="just"/>
            <a:r>
              <a:rPr lang="cs-CZ" sz="2000" b="1" dirty="0" smtClean="0"/>
              <a:t>Článek 16:</a:t>
            </a:r>
            <a:endParaRPr lang="cs-CZ" b="1" dirty="0"/>
          </a:p>
          <a:p>
            <a:r>
              <a:rPr lang="cs-CZ" sz="1800" dirty="0" smtClean="0"/>
              <a:t>(2) Spis </a:t>
            </a:r>
            <a:r>
              <a:rPr lang="cs-CZ" sz="1800" dirty="0"/>
              <a:t>zakládá uživatel příslušného pracoviště k příchozím dokumentům nebo k dokumentům vlastním. Dokumenty v téže věci se zakládají do jednoho spisu. Počet dokumentů ve spisu není limitován. Spis může být veden i s jedním dokumentem. </a:t>
            </a:r>
          </a:p>
          <a:p>
            <a:r>
              <a:rPr lang="cs-CZ" sz="1800" dirty="0"/>
              <a:t>(3) </a:t>
            </a:r>
            <a:r>
              <a:rPr lang="cs-CZ" sz="1800" b="1" dirty="0">
                <a:solidFill>
                  <a:srgbClr val="92D050"/>
                </a:solidFill>
              </a:rPr>
              <a:t>Každý dokument ve spisovém systému musí být zařazen ve spisu</a:t>
            </a:r>
            <a:r>
              <a:rPr lang="cs-CZ" sz="1800" dirty="0"/>
              <a:t>, čímž dojde k přidělení čísla jednacího dokumentu. Číslo spisu ve spisovém systému je tvořeno z iniciačního dokumentu, který daný spis zakládá. </a:t>
            </a:r>
          </a:p>
          <a:p>
            <a:r>
              <a:rPr lang="cs-CZ" sz="1800" dirty="0"/>
              <a:t>(4) Číslo jednací generované spisovým systémem má následující podobu: </a:t>
            </a:r>
          </a:p>
          <a:p>
            <a:r>
              <a:rPr lang="cs-CZ" sz="1800" b="1" dirty="0"/>
              <a:t>UM/12547/2021-3</a:t>
            </a:r>
            <a:r>
              <a:rPr lang="cs-CZ" sz="1800" dirty="0"/>
              <a:t> tedy „zkratka univerzity/pořadový identifikátor dokumentu/rok vzniku dokumentu – pořadí ve spisu“ </a:t>
            </a:r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5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Změny v </a:t>
            </a:r>
            <a:r>
              <a:rPr lang="cs-CZ" dirty="0" err="1" smtClean="0"/>
              <a:t>essl</a:t>
            </a:r>
            <a:r>
              <a:rPr lang="cs-CZ" dirty="0" smtClean="0"/>
              <a:t> po 22.7.2021	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Příchozí evidovaný dokument </a:t>
            </a:r>
            <a:r>
              <a:rPr lang="cs-CZ" dirty="0" smtClean="0"/>
              <a:t>nemá z podatelny přiděleno číslo jednací, to přiděluje uživatel, který dokument zpracovává a vyřizuje (nový nebo již existující spis)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Odchozí nebo vlastní dokument </a:t>
            </a:r>
            <a:r>
              <a:rPr lang="cs-CZ" dirty="0" smtClean="0"/>
              <a:t>dostává při založení buď nový spis, pokud jej při jeho tvorbě uživatel neurčí do jiného (již založené, v téže věci, spisu).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Filtrování pro výběr spisu při zakládání nového dokumentu ukazuje pouze spisy, nikoliv všechny dokumenty ve spisu (vylepšení).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Pro filtrování „na hlavní stránce“ slouží primárně filtr „</a:t>
            </a:r>
            <a:r>
              <a:rPr lang="cs-CZ" b="1" dirty="0" smtClean="0"/>
              <a:t>nezpracované spisy a </a:t>
            </a:r>
            <a:r>
              <a:rPr lang="cs-CZ" b="1" dirty="0" err="1" smtClean="0"/>
              <a:t>čj</a:t>
            </a:r>
            <a:r>
              <a:rPr lang="cs-CZ" b="1" dirty="0" smtClean="0"/>
              <a:t>“ </a:t>
            </a:r>
            <a:r>
              <a:rPr lang="cs-CZ" dirty="0" smtClean="0"/>
              <a:t>– pozor, pracuje validně, jen když si na daném spisovém vše průběžně zařazujete a uzavíráte.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58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Děkuji za pozornost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Mgr. Veronika Nechvátalová Aiblová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veronika.aiblova@mendelu.cz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mendelu.pot [režim kompatibility]" id="{AFC15596-66E3-44B3-A2C3-E5F380BB1D0B}" vid="{47A339DB-60F5-4440-90BA-74A80CAF77A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A8F2FC90CAFE42BDB7A180085DF3E4" ma:contentTypeVersion="6" ma:contentTypeDescription="Vytvoří nový dokument" ma:contentTypeScope="" ma:versionID="ad382153f3a0438fd1ec097afd1bd9d5">
  <xsd:schema xmlns:xsd="http://www.w3.org/2001/XMLSchema" xmlns:xs="http://www.w3.org/2001/XMLSchema" xmlns:p="http://schemas.microsoft.com/office/2006/metadata/properties" xmlns:ns2="397efe47-3d3d-45aa-87c2-b520a659914d" xmlns:ns3="f266c68a-8390-4d39-a0de-68eb944c4946" targetNamespace="http://schemas.microsoft.com/office/2006/metadata/properties" ma:root="true" ma:fieldsID="2cf645cfccc4a5408d1178cce32ee547" ns2:_="" ns3:_="">
    <xsd:import namespace="397efe47-3d3d-45aa-87c2-b520a659914d"/>
    <xsd:import namespace="f266c68a-8390-4d39-a0de-68eb944c49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efe47-3d3d-45aa-87c2-b520a65991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6c68a-8390-4d39-a0de-68eb944c4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29333C-4B25-4191-B29C-50F56B625AE2}"/>
</file>

<file path=customXml/itemProps2.xml><?xml version="1.0" encoding="utf-8"?>
<ds:datastoreItem xmlns:ds="http://schemas.openxmlformats.org/officeDocument/2006/customXml" ds:itemID="{B6CE0817-CA4E-46FB-A450-7AB1F98A7608}"/>
</file>

<file path=customXml/itemProps3.xml><?xml version="1.0" encoding="utf-8"?>
<ds:datastoreItem xmlns:ds="http://schemas.openxmlformats.org/officeDocument/2006/customXml" ds:itemID="{DA9078B3-845A-4B05-B182-4A52E98DE42A}"/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sablona_prezentace_mendelu_new (2)</Template>
  <TotalTime>364</TotalTime>
  <Words>535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Wingdings</vt:lpstr>
      <vt:lpstr>MENDELU</vt:lpstr>
      <vt:lpstr>Nové podmínky přidělení čísla jednacího ve spisové službě  od 22.7.2021 (vedení spisu sběrným archem)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Jednotné místo vyjádření vůle (elektronicky)</dc:title>
  <dc:creator>Nechvátalová</dc:creator>
  <cp:lastModifiedBy>Nechvátalová</cp:lastModifiedBy>
  <cp:revision>24</cp:revision>
  <dcterms:created xsi:type="dcterms:W3CDTF">2021-06-17T08:56:35Z</dcterms:created>
  <dcterms:modified xsi:type="dcterms:W3CDTF">2021-07-08T07:52:12Z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0x010100D8A8F2FC90CAFE42BDB7A180085DF3E4</vt:lpwstr>
  </property>
</Properties>
</file>