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3" r:id="rId3"/>
    <p:sldId id="259" r:id="rId4"/>
    <p:sldId id="258" r:id="rId5"/>
    <p:sldId id="264" r:id="rId6"/>
    <p:sldId id="261" r:id="rId7"/>
    <p:sldId id="265" r:id="rId8"/>
    <p:sldId id="260" r:id="rId9"/>
    <p:sldId id="26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>
        <p:guide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805" y="330809"/>
            <a:ext cx="2601283" cy="1250340"/>
          </a:xfrm>
          <a:prstGeom prst="rect">
            <a:avLst/>
          </a:prstGeom>
        </p:spPr>
        <p:txBody>
          <a:bodyPr anchor="t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algn="r"/>
            <a:fld id="{0E1EB21D-732A-470E-9299-2C0F0E17A03B}" type="datetimeFigureOut">
              <a:rPr lang="cs-CZ" smtClean="0"/>
              <a:pPr algn="r"/>
              <a:t>19.05.2020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994" y="5773918"/>
            <a:ext cx="2537261" cy="1080000"/>
          </a:xfrm>
          <a:prstGeom prst="rect">
            <a:avLst/>
          </a:prstGeom>
        </p:spPr>
      </p:pic>
      <p:sp>
        <p:nvSpPr>
          <p:cNvPr id="8" name="Ovál 7"/>
          <p:cNvSpPr/>
          <p:nvPr userDrawn="1"/>
        </p:nvSpPr>
        <p:spPr>
          <a:xfrm>
            <a:off x="918673" y="467882"/>
            <a:ext cx="5922236" cy="5922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39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6667501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4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7743825" y="1169986"/>
            <a:ext cx="4005263" cy="5014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7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63263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38" y="6103236"/>
            <a:ext cx="1691507" cy="720000"/>
          </a:xfrm>
          <a:prstGeom prst="rect">
            <a:avLst/>
          </a:prstGeom>
        </p:spPr>
      </p:pic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algn="l"/>
            <a:fld id="{3020CD34-26C4-40CE-ACF9-34167EB83B57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48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85823" y="1200150"/>
            <a:ext cx="4972052" cy="497681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3"/>
          </p:nvPr>
        </p:nvSpPr>
        <p:spPr>
          <a:xfrm>
            <a:off x="6115051" y="1200150"/>
            <a:ext cx="5634038" cy="4976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38" y="6103236"/>
            <a:ext cx="1691507" cy="720000"/>
          </a:xfrm>
          <a:prstGeom prst="rect">
            <a:avLst/>
          </a:prstGeom>
        </p:spPr>
      </p:pic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algn="l"/>
            <a:fld id="{3020CD34-26C4-40CE-ACF9-34167EB83B57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70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85821" y="1681163"/>
            <a:ext cx="5111754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85821" y="2505075"/>
            <a:ext cx="5111754" cy="368458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38" y="6103236"/>
            <a:ext cx="1691507" cy="720000"/>
          </a:xfrm>
          <a:prstGeom prst="rect">
            <a:avLst/>
          </a:prstGeom>
        </p:spPr>
      </p:pic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endParaRPr lang="cs-CZ" dirty="0"/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algn="l"/>
            <a:fld id="{3020CD34-26C4-40CE-ACF9-34167EB83B57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9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85825" y="1447800"/>
            <a:ext cx="5410200" cy="460057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  <p:sp>
        <p:nvSpPr>
          <p:cNvPr id="11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6524624" y="1447800"/>
            <a:ext cx="5295899" cy="460057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  <p:sp>
        <p:nvSpPr>
          <p:cNvPr id="12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38" y="6103236"/>
            <a:ext cx="1691507" cy="720000"/>
          </a:xfrm>
          <a:prstGeom prst="rect">
            <a:avLst/>
          </a:prstGeom>
        </p:spPr>
      </p:pic>
      <p:sp>
        <p:nvSpPr>
          <p:cNvPr id="1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endParaRPr lang="cs-CZ" dirty="0"/>
          </a:p>
        </p:txBody>
      </p:sp>
      <p:sp>
        <p:nvSpPr>
          <p:cNvPr id="1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algn="l"/>
            <a:fld id="{3020CD34-26C4-40CE-ACF9-34167EB83B57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34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" y="0"/>
            <a:ext cx="4614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24553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" y="0"/>
            <a:ext cx="4614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376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rázek 11"/>
          <p:cNvSpPr>
            <a:spLocks noGrp="1"/>
          </p:cNvSpPr>
          <p:nvPr>
            <p:ph type="pic" sz="quarter" idx="13"/>
          </p:nvPr>
        </p:nvSpPr>
        <p:spPr>
          <a:xfrm>
            <a:off x="885823" y="1343025"/>
            <a:ext cx="5772152" cy="4772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4"/>
          </p:nvPr>
        </p:nvSpPr>
        <p:spPr>
          <a:xfrm>
            <a:off x="6810375" y="1343025"/>
            <a:ext cx="4962525" cy="2200277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6810374" y="3767137"/>
            <a:ext cx="4962526" cy="234791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16" name="Zástupný symbol pro text 17"/>
          <p:cNvSpPr>
            <a:spLocks noGrp="1"/>
          </p:cNvSpPr>
          <p:nvPr>
            <p:ph type="body" sz="quarter" idx="16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38" y="6103236"/>
            <a:ext cx="1691507" cy="720000"/>
          </a:xfrm>
          <a:prstGeom prst="rect">
            <a:avLst/>
          </a:prstGeom>
        </p:spPr>
      </p:pic>
      <p:sp>
        <p:nvSpPr>
          <p:cNvPr id="1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endParaRPr lang="cs-CZ" dirty="0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algn="l"/>
            <a:fld id="{3020CD34-26C4-40CE-ACF9-34167EB83B57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822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1543050"/>
            <a:ext cx="10934700" cy="3960442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994" y="5773918"/>
            <a:ext cx="25372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2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805" y="330809"/>
            <a:ext cx="2601283" cy="1250340"/>
          </a:xfrm>
          <a:prstGeom prst="rect">
            <a:avLst/>
          </a:prstGeom>
        </p:spPr>
        <p:txBody>
          <a:bodyPr anchor="t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algn="r"/>
            <a:fld id="{0E1EB21D-732A-470E-9299-2C0F0E17A03B}" type="datetimeFigureOut">
              <a:rPr lang="cs-CZ" smtClean="0"/>
              <a:pPr algn="r"/>
              <a:t>19.05.2020</a:t>
            </a:fld>
            <a:endParaRPr lang="cs-CZ" dirty="0"/>
          </a:p>
        </p:txBody>
      </p:sp>
      <p:sp>
        <p:nvSpPr>
          <p:cNvPr id="8" name="Ovál 7"/>
          <p:cNvSpPr/>
          <p:nvPr userDrawn="1"/>
        </p:nvSpPr>
        <p:spPr>
          <a:xfrm>
            <a:off x="918673" y="467882"/>
            <a:ext cx="5922236" cy="59222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79" y="5598000"/>
            <a:ext cx="1722385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-1" y="0"/>
            <a:ext cx="4614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805" y="330809"/>
            <a:ext cx="2601283" cy="1250340"/>
          </a:xfrm>
          <a:prstGeom prst="rect">
            <a:avLst/>
          </a:prstGeom>
        </p:spPr>
        <p:txBody>
          <a:bodyPr anchor="t" anchorCtr="0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algn="r"/>
            <a:fld id="{0E1EB21D-732A-470E-9299-2C0F0E17A03B}" type="datetimeFigureOut">
              <a:rPr lang="cs-CZ" smtClean="0"/>
              <a:pPr algn="r"/>
              <a:t>19.05.2020</a:t>
            </a:fld>
            <a:endParaRPr lang="cs-CZ" dirty="0"/>
          </a:p>
        </p:txBody>
      </p:sp>
      <p:sp>
        <p:nvSpPr>
          <p:cNvPr id="8" name="Ovál 7"/>
          <p:cNvSpPr/>
          <p:nvPr userDrawn="1"/>
        </p:nvSpPr>
        <p:spPr>
          <a:xfrm>
            <a:off x="918673" y="467882"/>
            <a:ext cx="5922236" cy="5922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06" y="5827213"/>
            <a:ext cx="253726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0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-1" y="0"/>
            <a:ext cx="4614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805" y="330809"/>
            <a:ext cx="2601283" cy="1250340"/>
          </a:xfrm>
          <a:prstGeom prst="rect">
            <a:avLst/>
          </a:prstGeom>
        </p:spPr>
        <p:txBody>
          <a:bodyPr anchor="t" anchorCtr="0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algn="r"/>
            <a:fld id="{0E1EB21D-732A-470E-9299-2C0F0E17A03B}" type="datetimeFigureOut">
              <a:rPr lang="cs-CZ" smtClean="0"/>
              <a:pPr algn="r"/>
              <a:t>19.05.2020</a:t>
            </a:fld>
            <a:endParaRPr lang="cs-CZ" dirty="0"/>
          </a:p>
        </p:txBody>
      </p:sp>
      <p:sp>
        <p:nvSpPr>
          <p:cNvPr id="8" name="Ovál 7"/>
          <p:cNvSpPr/>
          <p:nvPr userDrawn="1"/>
        </p:nvSpPr>
        <p:spPr>
          <a:xfrm>
            <a:off x="918673" y="467882"/>
            <a:ext cx="5922236" cy="5922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6" y="5588475"/>
            <a:ext cx="1722386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38" y="6103236"/>
            <a:ext cx="169150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38" y="6103236"/>
            <a:ext cx="1691507" cy="720000"/>
          </a:xfrm>
          <a:prstGeom prst="rect">
            <a:avLst/>
          </a:prstGeom>
        </p:spPr>
      </p:pic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algn="l"/>
            <a:fld id="{3020CD34-26C4-40CE-ACF9-34167EB83B57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71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10863264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38" y="6103236"/>
            <a:ext cx="1691507" cy="720000"/>
          </a:xfrm>
          <a:prstGeom prst="rect">
            <a:avLst/>
          </a:prstGeom>
        </p:spPr>
      </p:pic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algn="l"/>
            <a:fld id="{3020CD34-26C4-40CE-ACF9-34167EB83B57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58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85823" y="1193099"/>
            <a:ext cx="10863265" cy="501491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38" y="6103236"/>
            <a:ext cx="1691507" cy="720000"/>
          </a:xfrm>
          <a:prstGeom prst="rect">
            <a:avLst/>
          </a:prstGeom>
        </p:spPr>
      </p:pic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algn="l"/>
            <a:fld id="{3020CD34-26C4-40CE-ACF9-34167EB83B57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14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6"/>
          </p:nvPr>
        </p:nvSpPr>
        <p:spPr>
          <a:xfrm>
            <a:off x="885825" y="1219200"/>
            <a:ext cx="10934700" cy="498951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38" y="6103236"/>
            <a:ext cx="1691507" cy="720000"/>
          </a:xfrm>
          <a:prstGeom prst="rect">
            <a:avLst/>
          </a:prstGeom>
        </p:spPr>
      </p:pic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algn="l"/>
            <a:fld id="{3020CD34-26C4-40CE-ACF9-34167EB83B57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1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46147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87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2" r:id="rId2"/>
    <p:sldLayoutId id="2147483691" r:id="rId3"/>
    <p:sldLayoutId id="2147483693" r:id="rId4"/>
    <p:sldLayoutId id="2147483689" r:id="rId5"/>
    <p:sldLayoutId id="2147483690" r:id="rId6"/>
    <p:sldLayoutId id="2147483676" r:id="rId7"/>
    <p:sldLayoutId id="2147483687" r:id="rId8"/>
    <p:sldLayoutId id="2147483688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6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422012" y="851308"/>
            <a:ext cx="9749327" cy="3922341"/>
          </a:xfrm>
        </p:spPr>
        <p:txBody>
          <a:bodyPr/>
          <a:lstStyle/>
          <a:p>
            <a:r>
              <a:rPr lang="cs-CZ" dirty="0" smtClean="0"/>
              <a:t>Spisová služba </a:t>
            </a:r>
            <a:r>
              <a:rPr lang="cs-CZ" dirty="0"/>
              <a:t>-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4000" i="1" dirty="0" smtClean="0"/>
              <a:t>jak to bude dál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7484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Vydání </a:t>
            </a:r>
            <a:r>
              <a:rPr lang="cs-CZ" dirty="0" smtClean="0"/>
              <a:t>nového spisového řádu včetně aktualizace spisového a skartačního plánu</a:t>
            </a:r>
          </a:p>
          <a:p>
            <a:pPr marL="457200" indent="-457200">
              <a:buAutoNum type="alphaLcParenR"/>
            </a:pPr>
            <a:endParaRPr lang="cs-CZ" dirty="0" smtClean="0"/>
          </a:p>
          <a:p>
            <a:r>
              <a:rPr lang="cs-CZ" dirty="0" smtClean="0"/>
              <a:t>Implementace </a:t>
            </a:r>
            <a:r>
              <a:rPr lang="cs-CZ" dirty="0" smtClean="0"/>
              <a:t>spisové služby splňující současnou legislativu týkající se správy dokumentů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30" y="1579418"/>
            <a:ext cx="4823268" cy="382385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Dva hlavní úkoly, ve kterých bude součinnost klíčová: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78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Spisový řád a plán - harmonogram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30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Návrh znění spisového řádu (zejména části týkající se procesů a odpovědností) – bude nutné v pozdějších verzích doplnit technické části provedení – například provádění skartačního řízení v systému spisové služby – závisí na konkrétním řešení spisové služby, které nyní ještě konkrétně neznáme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č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erven 2020</a:t>
            </a:r>
          </a:p>
          <a:p>
            <a:r>
              <a:rPr lang="cs-CZ" dirty="0" smtClean="0"/>
              <a:t>Spisový plán – práce nad ním zahájena v březnu 2020, předklad ukončení interní komunikace s jednotlivými pracovišti –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červen 2020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Pravděpodobně bude vydán jako samostatný předpis provázaný se spisovým řádem (následné možnosti jeho změn)</a:t>
            </a:r>
          </a:p>
          <a:p>
            <a:r>
              <a:rPr lang="cs-CZ" dirty="0" smtClean="0"/>
              <a:t>První připomínkovací řízení –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srpen 2020 –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některá připomínkovací řízení budeme realizovat formou osobních schůzek, s ohledem na potřebu vyjasnění nových témat.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Spisový řád a plán: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Implementace spisové služby - harmonogram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94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92D050"/>
              </a:buClr>
              <a:buSzPct val="125000"/>
              <a:buFont typeface="Wingdings" panose="05000000000000000000" pitchFamily="2" charset="2"/>
              <a:buChar char="ü"/>
            </a:pPr>
            <a:r>
              <a:rPr lang="cs-CZ" dirty="0" smtClean="0"/>
              <a:t>Veřejná zakázka probíhala: listopad 2019 – květen 2020</a:t>
            </a:r>
          </a:p>
          <a:p>
            <a:pPr marL="342900" indent="-342900">
              <a:buClr>
                <a:srgbClr val="92D050"/>
              </a:buClr>
              <a:buSzPct val="125000"/>
              <a:buFont typeface="Wingdings" panose="05000000000000000000" pitchFamily="2" charset="2"/>
              <a:buChar char="ü"/>
            </a:pPr>
            <a:r>
              <a:rPr lang="cs-CZ" dirty="0" smtClean="0"/>
              <a:t>14-5-2020 – uplynula účinnost vydaného oznámení o vítězném uchazeči</a:t>
            </a:r>
          </a:p>
          <a:p>
            <a:pPr marL="342900" indent="-342900">
              <a:buClr>
                <a:srgbClr val="92D050"/>
              </a:buClr>
              <a:buSzPct val="125000"/>
              <a:buFont typeface="Wingdings" panose="05000000000000000000" pitchFamily="2" charset="2"/>
              <a:buChar char="ü"/>
            </a:pPr>
            <a:r>
              <a:rPr lang="cs-CZ" dirty="0" smtClean="0"/>
              <a:t>18-5-2020 – smlouva s vítězným uchazečem předána k podpisu</a:t>
            </a:r>
          </a:p>
          <a:p>
            <a:pPr marL="457200" indent="-457200">
              <a:buAutoNum type="arabicParenR"/>
            </a:pPr>
            <a:r>
              <a:rPr lang="cs-CZ" dirty="0" smtClean="0"/>
              <a:t>Do 50-ti dní od účinnosti fáze 1 – Implementační studie</a:t>
            </a:r>
          </a:p>
          <a:p>
            <a:r>
              <a:rPr lang="cs-CZ" dirty="0" smtClean="0"/>
              <a:t>Provedení </a:t>
            </a:r>
            <a:r>
              <a:rPr lang="cs-CZ" dirty="0"/>
              <a:t>detailní analýzy procesních, funkčních a technických požadavků Objednatele na řešení, jejich detailní rozpracování a verifikace s Objednatelem určenými pracovníky za účelem ověření správnosti a vhodnosti navrženého postupu a jeho optimalizace </a:t>
            </a:r>
            <a:r>
              <a:rPr lang="cs-CZ" dirty="0" smtClean="0"/>
              <a:t>= bez spolupráce napříč MENDELU to nepůjde.</a:t>
            </a:r>
          </a:p>
          <a:p>
            <a:r>
              <a:rPr lang="cs-CZ" dirty="0" smtClean="0"/>
              <a:t>Předpokládané trvání –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od 25.5. – do 31.7. + cca týden na pročtení výstupu a akceptaci.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Zásadní milníky – implementace I.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34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54914" y="779607"/>
            <a:ext cx="10881304" cy="5581796"/>
          </a:xfrm>
        </p:spPr>
        <p:txBody>
          <a:bodyPr/>
          <a:lstStyle/>
          <a:p>
            <a:r>
              <a:rPr lang="cs-CZ" dirty="0" smtClean="0"/>
              <a:t>2) Po akceptaci implementační studie – nasazení základního SW – UIT musí mít připravené servery, komunikace technických specifik ještě před tímto datem.</a:t>
            </a:r>
          </a:p>
          <a:p>
            <a:r>
              <a:rPr lang="cs-CZ" dirty="0" smtClean="0"/>
              <a:t>Předpokládané trvání: </a:t>
            </a: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červen 2020 – 1. týden v srpnu 2020 + akceptace převzetí</a:t>
            </a:r>
          </a:p>
          <a:p>
            <a:r>
              <a:rPr lang="cs-CZ" dirty="0" smtClean="0"/>
              <a:t>3) Předání systému k akceptaci, první školení klíčových uživatelů + vybraných uživatelů, kteří mohou testovat, předání první dokumentace.</a:t>
            </a:r>
          </a:p>
          <a:p>
            <a:r>
              <a:rPr lang="cs-CZ" dirty="0" smtClean="0"/>
              <a:t>Předpokládané trvání: </a:t>
            </a: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srpen 2020 – říjen 2020 + akceptace převzetí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(testování a akceptace je v této fázi nejnáročnější, než dojde k akceptaci, může se dílo několikrát vracet k nápravám)</a:t>
            </a:r>
          </a:p>
          <a:p>
            <a:r>
              <a:rPr lang="cs-CZ" dirty="0" smtClean="0"/>
              <a:t>4) Ukončení pilotního provozu – širší školení uživatelů, dopracování a zveřejnění dokumentace, příprava na spuštění do ostrého provozu.</a:t>
            </a:r>
          </a:p>
          <a:p>
            <a:r>
              <a:rPr lang="cs-CZ" dirty="0" smtClean="0"/>
              <a:t>Předpokládané </a:t>
            </a:r>
            <a:r>
              <a:rPr lang="cs-CZ" dirty="0"/>
              <a:t>trvání: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listopad – prosinec 2020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601518" y="160482"/>
            <a:ext cx="10934700" cy="619125"/>
          </a:xfrm>
        </p:spPr>
        <p:txBody>
          <a:bodyPr/>
          <a:lstStyle/>
          <a:p>
            <a:r>
              <a:rPr lang="cs-CZ" dirty="0" smtClean="0"/>
              <a:t>Zásadní milníky – implementace	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29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ndelu-X.c-vyhledávání ve všech dokumentech celé organizac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786" y="813733"/>
            <a:ext cx="11316748" cy="5371167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620786" y="393935"/>
            <a:ext cx="10934700" cy="419798"/>
          </a:xfrm>
        </p:spPr>
        <p:txBody>
          <a:bodyPr/>
          <a:lstStyle/>
          <a:p>
            <a:r>
              <a:rPr lang="cs-CZ" sz="2400" dirty="0" smtClean="0"/>
              <a:t>Příklad – vyhledávání dokumentů v systému vítězného uchazeče: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879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Děkuji za pozornost.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5114621"/>
      </p:ext>
    </p:extLst>
  </p:cSld>
  <p:clrMapOvr>
    <a:masterClrMapping/>
  </p:clrMapOvr>
</p:sld>
</file>

<file path=ppt/theme/theme1.xml><?xml version="1.0" encoding="utf-8"?>
<a:theme xmlns:a="http://schemas.openxmlformats.org/drawingml/2006/main" name="MENDELU">
  <a:themeElements>
    <a:clrScheme name="MENDELU">
      <a:dk1>
        <a:srgbClr val="000000"/>
      </a:dk1>
      <a:lt1>
        <a:srgbClr val="FFFFFF"/>
      </a:lt1>
      <a:dk2>
        <a:srgbClr val="78BE14"/>
      </a:dk2>
      <a:lt2>
        <a:srgbClr val="7F7F7F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7F7F7F"/>
      </a:hlink>
      <a:folHlink>
        <a:srgbClr val="BFBFB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prezentace_mendelu" id="{23779BF3-C5E7-4910-957F-317CA0C82070}" vid="{2A0EDFA5-5D99-41B0-B41A-DB078DD54A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sablona_prezentace_mendelu</Template>
  <TotalTime>126</TotalTime>
  <Words>364</Words>
  <Application>Microsoft Office PowerPoint</Application>
  <PresentationFormat>Širokoúhlá obrazovka</PresentationFormat>
  <Paragraphs>37</Paragraphs>
  <Slides>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Wingdings</vt:lpstr>
      <vt:lpstr>MENDELU</vt:lpstr>
      <vt:lpstr>Spisová služba -  jak to bude dál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Spisová služba -  jak to bude dál</dc:title>
  <dc:creator>Veronika Nechvatalova Aiblova</dc:creator>
  <cp:lastModifiedBy>Veronika Nechvatalova Aiblova</cp:lastModifiedBy>
  <cp:revision>7</cp:revision>
  <dcterms:created xsi:type="dcterms:W3CDTF">2020-05-14T18:56:17Z</dcterms:created>
  <dcterms:modified xsi:type="dcterms:W3CDTF">2020-05-19T05:59:46Z</dcterms:modified>
</cp:coreProperties>
</file>