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4" r:id="rId1"/>
  </p:sldMasterIdLst>
  <p:sldIdLst>
    <p:sldId id="257" r:id="rId2"/>
    <p:sldId id="263" r:id="rId3"/>
    <p:sldId id="261" r:id="rId4"/>
    <p:sldId id="262" r:id="rId5"/>
    <p:sldId id="264" r:id="rId6"/>
    <p:sldId id="265" r:id="rId7"/>
    <p:sldId id="275" r:id="rId8"/>
    <p:sldId id="270" r:id="rId9"/>
    <p:sldId id="267" r:id="rId10"/>
    <p:sldId id="271" r:id="rId11"/>
    <p:sldId id="272" r:id="rId12"/>
    <p:sldId id="273" r:id="rId13"/>
    <p:sldId id="276" r:id="rId14"/>
    <p:sldId id="277" r:id="rId15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04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92D1794-38E1-4AA7-9766-B517810BD70F}" type="datetimeFigureOut">
              <a:rPr lang="cs-CZ"/>
              <a:pPr>
                <a:defRPr/>
              </a:pPr>
              <a:t>23.06.2021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2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863265" cy="501491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26C1A06-4C2B-4BBD-A5B9-306D70ABDF1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14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6"/>
          </p:nvPr>
        </p:nvSpPr>
        <p:spPr>
          <a:xfrm>
            <a:off x="885825" y="1219200"/>
            <a:ext cx="10934700" cy="4989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826BF-1C42-4BFA-9E92-4CD7E5C9A5F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67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666750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743825" y="1169986"/>
            <a:ext cx="4005263" cy="5014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17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63263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7ADCA6-0A59-48C8-9F2D-608E916E374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699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85823" y="1200150"/>
            <a:ext cx="4972052" cy="497681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6" name="Zástupný symbol pro obsah 15"/>
          <p:cNvSpPr>
            <a:spLocks noGrp="1"/>
          </p:cNvSpPr>
          <p:nvPr>
            <p:ph sz="quarter" idx="13"/>
          </p:nvPr>
        </p:nvSpPr>
        <p:spPr>
          <a:xfrm>
            <a:off x="6115051" y="1200150"/>
            <a:ext cx="5634038" cy="4976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5D3F9F-D05F-4B60-92DB-BB7F9AC27A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484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5821" y="1681163"/>
            <a:ext cx="5111754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85821" y="2505075"/>
            <a:ext cx="5111754" cy="368458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6E940E-BB9E-437D-A876-6366E4FE9D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536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885825" y="1447800"/>
            <a:ext cx="5410200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/>
          </a:p>
        </p:txBody>
      </p:sp>
      <p:sp>
        <p:nvSpPr>
          <p:cNvPr id="11" name="Zástupný symbol pro graf 9"/>
          <p:cNvSpPr>
            <a:spLocks noGrp="1"/>
          </p:cNvSpPr>
          <p:nvPr>
            <p:ph type="chart" sz="quarter" idx="14"/>
          </p:nvPr>
        </p:nvSpPr>
        <p:spPr>
          <a:xfrm>
            <a:off x="6524624" y="1447800"/>
            <a:ext cx="5295899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/>
          </a:p>
        </p:txBody>
      </p:sp>
      <p:sp>
        <p:nvSpPr>
          <p:cNvPr id="12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BDDFC3-A8C5-4FBF-A88D-0A6B61BE7C2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851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45929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2669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rázek 11"/>
          <p:cNvSpPr>
            <a:spLocks noGrp="1"/>
          </p:cNvSpPr>
          <p:nvPr>
            <p:ph type="pic" sz="quarter" idx="13"/>
          </p:nvPr>
        </p:nvSpPr>
        <p:spPr>
          <a:xfrm>
            <a:off x="885823" y="1343025"/>
            <a:ext cx="5772152" cy="477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4" name="Zástupný symbol pro obrázek 13"/>
          <p:cNvSpPr>
            <a:spLocks noGrp="1"/>
          </p:cNvSpPr>
          <p:nvPr>
            <p:ph type="pic" sz="quarter" idx="14"/>
          </p:nvPr>
        </p:nvSpPr>
        <p:spPr>
          <a:xfrm>
            <a:off x="6810375" y="1343025"/>
            <a:ext cx="4962525" cy="22002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5" name="Zástupný symbol pro obrázek 13"/>
          <p:cNvSpPr>
            <a:spLocks noGrp="1"/>
          </p:cNvSpPr>
          <p:nvPr>
            <p:ph type="pic" sz="quarter" idx="15"/>
          </p:nvPr>
        </p:nvSpPr>
        <p:spPr>
          <a:xfrm>
            <a:off x="6810374" y="3767137"/>
            <a:ext cx="4962526" cy="23479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6" name="Zástupný symbol pro text 17"/>
          <p:cNvSpPr>
            <a:spLocks noGrp="1"/>
          </p:cNvSpPr>
          <p:nvPr>
            <p:ph type="body" sz="quarter" idx="16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D9C4FB1-BEC0-498F-AE9A-5BA94CFA76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278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1543050"/>
            <a:ext cx="10934700" cy="3960442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9097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B93D626-EDFC-4A40-9103-DE1BCD120818}" type="datetimeFigureOut">
              <a:rPr lang="cs-CZ"/>
              <a:pPr>
                <a:defRPr/>
              </a:pPr>
              <a:t>23.06.2021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02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97525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C8E9C80-4ECC-478D-A495-5FF090AFEF3B}" type="datetimeFigureOut">
              <a:rPr lang="cs-CZ"/>
              <a:pPr>
                <a:defRPr/>
              </a:pPr>
              <a:t>23.06.2021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52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97525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DC884D2-5010-4195-B959-EB82E17E4446}" type="datetimeFigureOut">
              <a:rPr lang="cs-CZ"/>
              <a:pPr>
                <a:defRPr/>
              </a:pPr>
              <a:t>23.06.2021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9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975" y="5827713"/>
            <a:ext cx="25384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230B5BA-8A53-48E3-9039-AA1E37C2ADE0}" type="datetimeFigureOut">
              <a:rPr lang="cs-CZ"/>
              <a:pPr>
                <a:defRPr/>
              </a:pPr>
              <a:t>23.06.2021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1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88000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E7FB979-29DE-43E4-A0AA-80CB61B45A9B}" type="datetimeFigureOut">
              <a:rPr lang="cs-CZ"/>
              <a:pPr>
                <a:defRPr/>
              </a:pPr>
              <a:t>23.06.2021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31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4416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DFB6A2-ED1C-4D19-8067-4DF3CDB945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10863264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36C6C23-5B1A-49F7-A931-69B788B60B1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7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  <p:sldLayoutId id="2147483766" r:id="rId18"/>
    <p:sldLayoutId id="2147483767" r:id="rId1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.mendelu.cz/26668-formulare-a-tiskopisy" TargetMode="External"/><Relationship Id="rId2" Type="http://schemas.openxmlformats.org/officeDocument/2006/relationships/hyperlink" Target="https://ipm.mendelu.cz/predpisy/29001-smernice-rektora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archiv.mendelu.cz/wcd/w-rek-archiv/dokumenty-web/predavani-listinnych-dokumentu-do-spisovny.ppt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rchiv@mendelu.cz" TargetMode="External"/><Relationship Id="rId2" Type="http://schemas.openxmlformats.org/officeDocument/2006/relationships/hyperlink" Target="mailto:veronika.aiblova@mendelu.cz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endelu.cz/auth/dok_server/slozka.pl?id=103231;download=256205" TargetMode="Externa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Ukládání dokumentů a spisů        do spisovny a</a:t>
            </a:r>
            <a:br>
              <a:rPr lang="cs-CZ" dirty="0" smtClean="0"/>
            </a:br>
            <a:r>
              <a:rPr lang="cs-CZ" dirty="0" smtClean="0"/>
              <a:t>povinnosti správce spisovny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8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Skartační řízení (</a:t>
            </a:r>
            <a:r>
              <a:rPr lang="cs-CZ" sz="2400" dirty="0" smtClean="0"/>
              <a:t>článek 22)</a:t>
            </a:r>
            <a:endParaRPr lang="cs-CZ" sz="2400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858115" y="1193099"/>
            <a:ext cx="10863265" cy="5014912"/>
          </a:xfrm>
        </p:spPr>
        <p:txBody>
          <a:bodyPr/>
          <a:lstStyle/>
          <a:p>
            <a:pPr marL="457200" indent="-457200" algn="just">
              <a:buAutoNum type="arabicParenBoth"/>
            </a:pPr>
            <a:r>
              <a:rPr lang="cs-CZ" sz="2000" dirty="0" smtClean="0"/>
              <a:t>Úřední </a:t>
            </a:r>
            <a:r>
              <a:rPr lang="cs-CZ" sz="2000" dirty="0"/>
              <a:t>dokumenty příchozí i vlastní, ať už v listinné nebo digitální podobě, se z příruční registratury, spisovny a elektronické spisovny </a:t>
            </a:r>
            <a:r>
              <a:rPr lang="cs-CZ" sz="2000" b="1" dirty="0"/>
              <a:t>vyřazují pouze skartačním řízením</a:t>
            </a:r>
            <a:r>
              <a:rPr lang="cs-CZ" sz="2000" dirty="0"/>
              <a:t>. </a:t>
            </a:r>
            <a:endParaRPr lang="cs-CZ" sz="2000" dirty="0" smtClean="0"/>
          </a:p>
          <a:p>
            <a:pPr algn="just"/>
            <a:r>
              <a:rPr lang="cs-CZ" sz="2800" b="1" dirty="0" smtClean="0"/>
              <a:t>Bez </a:t>
            </a:r>
            <a:r>
              <a:rPr lang="cs-CZ" sz="2800" b="1" dirty="0"/>
              <a:t>provedeného skartačního řízení nesmí být dokumenty a spisy ničeny.</a:t>
            </a:r>
            <a:r>
              <a:rPr lang="cs-CZ" sz="2000" dirty="0"/>
              <a:t> </a:t>
            </a:r>
          </a:p>
          <a:p>
            <a:pPr algn="just"/>
            <a:r>
              <a:rPr lang="cs-CZ" sz="2000" dirty="0"/>
              <a:t>(2) Skartační řízení je povinen správce spisovny provádět </a:t>
            </a:r>
            <a:r>
              <a:rPr lang="cs-CZ" sz="2000" b="1" dirty="0"/>
              <a:t>minimálně jedenkrát za dva roky. </a:t>
            </a:r>
          </a:p>
          <a:p>
            <a:pPr algn="just"/>
            <a:r>
              <a:rPr lang="cs-CZ" sz="2000" dirty="0"/>
              <a:t>(3) Skartační řízení dokumentů v listinné podobě se zahajuje </a:t>
            </a:r>
            <a:r>
              <a:rPr lang="cs-CZ" sz="2000" b="1" dirty="0"/>
              <a:t>žádostí o skartační řízení</a:t>
            </a:r>
            <a:r>
              <a:rPr lang="cs-CZ" sz="2000" dirty="0"/>
              <a:t>, jejíž vzor je uložen na stránkách univerzitního archivu www.archiv.mendelu.cz v sekci formuláře a tiskopisy, kterou vyplňuje správce spisovny a posílá ke kontrole archivu prostřednictvím emailu. Po schválení archivem je podepsaná žádost spolu s dokumenty poslána do univerzitního archivu. </a:t>
            </a:r>
          </a:p>
          <a:p>
            <a:pPr algn="just"/>
            <a:r>
              <a:rPr lang="cs-CZ" sz="2000" dirty="0" smtClean="0"/>
              <a:t>(4) Skartační řízení dokumentů, v digitální podobě uložených v předchozí elektronické spisové službě informačního systému UIS, se provádí podle stejného vzoru žádosti jako u dokumentů v listinné podobě. Tyto dokumenty musí </a:t>
            </a:r>
            <a:r>
              <a:rPr lang="cs-CZ" sz="2000" dirty="0"/>
              <a:t>být ke skartačnímu řízení předkládány příslušným pracovištěm výhradně v listinné podobě. </a:t>
            </a:r>
            <a:endParaRPr lang="cs-CZ" sz="2000" dirty="0" smtClean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dirty="0" smtClean="0"/>
              <a:t>	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2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Skartační řízení (</a:t>
            </a:r>
            <a:r>
              <a:rPr lang="cs-CZ" sz="2400" dirty="0" smtClean="0"/>
              <a:t>článek 22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858115" y="1193099"/>
            <a:ext cx="10863265" cy="5014912"/>
          </a:xfrm>
        </p:spPr>
        <p:txBody>
          <a:bodyPr/>
          <a:lstStyle/>
          <a:p>
            <a:pPr algn="just"/>
            <a:r>
              <a:rPr lang="cs-CZ" sz="1800" dirty="0" smtClean="0"/>
              <a:t>(6) </a:t>
            </a:r>
            <a:r>
              <a:rPr lang="cs-CZ" sz="1800" dirty="0"/>
              <a:t>Přílohou žádosti musí být seznam dokumentů a spisů určených k posouzení. V žádosti jsou zaznačeny dokumenty a spisy po uplynutí skartační lhůty včetně spisových znaků, skartačních lhůt a značek, datace a množství. Žádost se předkládá na univerzitní archiv, který skartační řízení vyřizuje. </a:t>
            </a:r>
          </a:p>
          <a:p>
            <a:pPr algn="just"/>
            <a:r>
              <a:rPr lang="cs-CZ" sz="1800" dirty="0"/>
              <a:t>(7) Do skartačního řízení jsou zařazovány dokumenty a spisy s uplynutou skartační lhůtou. Skartační lhůta se počítá vždy od 1. ledna následujícího roku od uzavření nebo uplynutí spouštěcí události uvedené ve Spisovém a skartačním plánu. Po uplynutí této lhůty mohou být dokumenty v následujícím roce předloženy ke skartačnímu řízení. </a:t>
            </a:r>
            <a:endParaRPr lang="cs-CZ" sz="1800" dirty="0" smtClean="0"/>
          </a:p>
          <a:p>
            <a:pPr algn="just"/>
            <a:r>
              <a:rPr lang="cs-CZ" sz="1800" b="1" dirty="0" smtClean="0">
                <a:solidFill>
                  <a:srgbClr val="92D050"/>
                </a:solidFill>
              </a:rPr>
              <a:t>Příklad: </a:t>
            </a:r>
            <a:r>
              <a:rPr lang="cs-CZ" sz="1800" b="1" dirty="0" smtClean="0"/>
              <a:t>Spis uzavřen 22.6.2021 – skartační lhůta začíná běžet od 1.1.2022, pokud nese spis skartační lhůtu 10 let, bude na spisovně uložen do 31.12.2032 a až v roce 2033 může být nabídnut do skartačního řízení.</a:t>
            </a:r>
            <a:endParaRPr lang="cs-CZ" sz="1800" b="1" dirty="0"/>
          </a:p>
          <a:p>
            <a:pPr algn="just"/>
            <a:r>
              <a:rPr lang="cs-CZ" sz="1800" dirty="0"/>
              <a:t>(8) Při předání listinných dokumentů musí být jednotlivé spisy, složky, šanony, balíky nebo kartony </a:t>
            </a:r>
            <a:r>
              <a:rPr lang="cs-CZ" sz="1800" b="1" dirty="0"/>
              <a:t>přehledně popsány a seřazeny</a:t>
            </a:r>
            <a:r>
              <a:rPr lang="cs-CZ" sz="1800" dirty="0"/>
              <a:t>, aby mohly být podle žádosti o skartační řízení identifikovány. Převoz dokumentů vybraných za archiválie do archivu zařizuje pracoviště žádající o skartační řízení, které k tomu může využít další součásti univerzity zajišťující provoz.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dirty="0" smtClean="0"/>
              <a:t>	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7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Skartační řízení (</a:t>
            </a:r>
            <a:r>
              <a:rPr lang="cs-CZ" sz="2400" dirty="0" smtClean="0"/>
              <a:t>článek 22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858115" y="1193099"/>
            <a:ext cx="10863265" cy="5014912"/>
          </a:xfrm>
        </p:spPr>
        <p:txBody>
          <a:bodyPr/>
          <a:lstStyle/>
          <a:p>
            <a:pPr algn="just"/>
            <a:r>
              <a:rPr lang="cs-CZ" sz="1800" dirty="0"/>
              <a:t>(9) V rámci skartačního řízení </a:t>
            </a:r>
            <a:r>
              <a:rPr lang="cs-CZ" sz="1800" b="1" dirty="0"/>
              <a:t>univerzitní archiv zhodnotí </a:t>
            </a:r>
            <a:r>
              <a:rPr lang="cs-CZ" sz="1800" dirty="0"/>
              <a:t>význam jednotlivých dokumentů pro budoucí trvalé uložení v archivním depozitáři a podle toho </a:t>
            </a:r>
            <a:r>
              <a:rPr lang="cs-CZ" sz="1800" b="1" dirty="0"/>
              <a:t>vydá protokol o výběru archiválií</a:t>
            </a:r>
            <a:r>
              <a:rPr lang="cs-CZ" sz="1800" dirty="0"/>
              <a:t>. </a:t>
            </a:r>
            <a:r>
              <a:rPr lang="cs-CZ" sz="1800" u="sng" dirty="0"/>
              <a:t>Může přitom přehodnotit jednotlivé dokumenty popsané skartačním znakem jako dokumenty typu „A“ na dokumenty typu „S“ a naopak z typu „S“ na typ „A“ podle významu dokumentů.</a:t>
            </a:r>
            <a:r>
              <a:rPr lang="cs-CZ" sz="1800" dirty="0"/>
              <a:t> Skartační řízení je výběrem archiválií do univerzitního archivu. </a:t>
            </a:r>
            <a:endParaRPr lang="cs-CZ" sz="1800" dirty="0" smtClean="0"/>
          </a:p>
          <a:p>
            <a:pPr algn="just"/>
            <a:r>
              <a:rPr lang="cs-CZ" sz="1800" dirty="0" smtClean="0"/>
              <a:t>(</a:t>
            </a:r>
            <a:r>
              <a:rPr lang="cs-CZ" sz="1800" dirty="0"/>
              <a:t>10) </a:t>
            </a:r>
            <a:r>
              <a:rPr lang="cs-CZ" sz="1800" b="1" dirty="0"/>
              <a:t>Skartační řízení je ukončeno Protokolem o výběru archiválií</a:t>
            </a:r>
            <a:r>
              <a:rPr lang="cs-CZ" sz="1800" dirty="0"/>
              <a:t>, který vydává univerzitní archiv. Dokumenty typu „S“ jsou po nabytí účinnosti skartačního souhlasu zničeny a archiválie jsou uloženy v depozitáři univerzitního archivu. Vybrané digitální archiválie vedené ve spisovém systému jsou univerzitním archivem předány podle uživatelského manuálu spisového systému do Národního digitálního archivu. </a:t>
            </a:r>
          </a:p>
          <a:p>
            <a:pPr algn="just"/>
            <a:r>
              <a:rPr lang="cs-CZ" sz="1800" dirty="0"/>
              <a:t>(11) </a:t>
            </a:r>
            <a:r>
              <a:rPr lang="cs-CZ" sz="1800" b="1" dirty="0"/>
              <a:t>Zničení dokumentů typu „S“ musí být provedeno pouze poskytovatelem služeb skartace, který o likvidaci převzatých dokumentů vystaví certifikát.</a:t>
            </a:r>
            <a:r>
              <a:rPr lang="cs-CZ" sz="1800" dirty="0"/>
              <a:t> Vystavený certifikát je součástí dokumentace provedeného skartačního řízení. </a:t>
            </a:r>
          </a:p>
          <a:p>
            <a:pPr algn="just"/>
            <a:r>
              <a:rPr lang="cs-CZ" sz="1800" dirty="0"/>
              <a:t>(12) Po dohodě je možné realizovat skartaci dokumentů pracoviště vyřazených ve skartačním řízení v součinnosti s univerzitním archivem, kde je tato služba smluvně zajištěna. V případě, že kapacitní a termínové možnosti skartace sdělené univerzitních archivem nebudou pracovišti vyhovovat, může si pro tuto službu zvolit i jiného poskytovatele, ale hradí si všechny vniklé náklady.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dirty="0" smtClean="0"/>
              <a:t>	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80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Formuláře a metodiky pro správce spisovny: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 smtClean="0">
                <a:hlinkClick r:id="rId2"/>
              </a:rPr>
              <a:t>Spisový </a:t>
            </a:r>
            <a:r>
              <a:rPr lang="cs-CZ" dirty="0" smtClean="0">
                <a:hlinkClick r:id="rId2"/>
              </a:rPr>
              <a:t>řád </a:t>
            </a:r>
            <a:endParaRPr lang="cs-CZ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dirty="0" smtClean="0"/>
              <a:t>Spisový a skartační plán – příloha č. 1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dirty="0" smtClean="0"/>
              <a:t>Evidence výpůjček ze spisovny mimo </a:t>
            </a:r>
            <a:r>
              <a:rPr lang="cs-CZ" dirty="0" err="1" smtClean="0"/>
              <a:t>essl</a:t>
            </a:r>
            <a:r>
              <a:rPr lang="cs-CZ" dirty="0" smtClean="0"/>
              <a:t> – příloha č. </a:t>
            </a:r>
            <a:r>
              <a:rPr lang="cs-CZ" dirty="0" smtClean="0"/>
              <a:t>3</a:t>
            </a:r>
          </a:p>
          <a:p>
            <a:r>
              <a:rPr lang="cs-CZ">
                <a:hlinkClick r:id="rId3"/>
              </a:rPr>
              <a:t>https://</a:t>
            </a:r>
            <a:r>
              <a:rPr lang="cs-CZ">
                <a:hlinkClick r:id="rId3"/>
              </a:rPr>
              <a:t>archiv.mendelu.cz/26668-formulare-a-tiskopisy</a:t>
            </a:r>
            <a:r>
              <a:rPr lang="cs-CZ"/>
              <a:t> </a:t>
            </a:r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/>
              <a:t>Předávací protokol pro dokumenty mimo novou spisovou službu </a:t>
            </a:r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 smtClean="0"/>
              <a:t>Žádosti o provedení výběru archiválií ve/mimo skartačním řízení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 smtClean="0"/>
              <a:t>Výpůjční lístek ze spisovny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Metodika: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u="sng" dirty="0">
                <a:hlinkClick r:id="rId4" tooltip="Odkaz"/>
              </a:rPr>
              <a:t>Předávání listinných dokumentů do spisovny - povinnosti předávajícího a správce spisovny 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Děkujeme za pozornost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endParaRPr lang="cs-CZ" sz="2400" dirty="0">
              <a:solidFill>
                <a:schemeClr val="tx1"/>
              </a:solidFill>
            </a:endParaRP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Mgr. Veronika Nechvátalová Aiblová 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veronika.aiblova@mendelu.cz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Mgr. Pavel Zálešák </a:t>
            </a:r>
            <a:r>
              <a:rPr lang="cs-CZ" sz="2400" dirty="0">
                <a:solidFill>
                  <a:schemeClr val="tx1"/>
                </a:solidFill>
                <a:hlinkClick r:id="rId3"/>
              </a:rPr>
              <a:t>archiv@mendelu.cz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2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>
          <a:xfrm>
            <a:off x="885825" y="711200"/>
            <a:ext cx="10934700" cy="711200"/>
          </a:xfrm>
        </p:spPr>
        <p:txBody>
          <a:bodyPr/>
          <a:lstStyle/>
          <a:p>
            <a:r>
              <a:rPr lang="cs-CZ" dirty="0" smtClean="0"/>
              <a:t>Z pohledu životního cyklu dokumentu se nacházíme v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0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příjmu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evidenci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rozdělování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oběhu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vyřizování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vyhotovování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podepisování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odesílání</a:t>
            </a:r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 smtClean="0"/>
              <a:t>Ukládání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 smtClean="0"/>
              <a:t>Vyřazování ve skartačním řízení</a:t>
            </a:r>
          </a:p>
        </p:txBody>
      </p:sp>
    </p:spTree>
    <p:extLst>
      <p:ext uri="{BB962C8B-B14F-4D97-AF65-F5344CB8AC3E}">
        <p14:creationId xmlns:p14="http://schemas.microsoft.com/office/powerpoint/2010/main" val="59274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Legislativně určeno (a sankcionováno)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885823" y="960582"/>
            <a:ext cx="10863265" cy="5247429"/>
          </a:xfrm>
        </p:spPr>
        <p:txBody>
          <a:bodyPr/>
          <a:lstStyle/>
          <a:p>
            <a:pPr algn="just"/>
            <a:r>
              <a:rPr lang="cs-CZ" sz="2000" dirty="0" smtClean="0"/>
              <a:t>§74 zákona č. 499/2004 Sb., v platném znění:</a:t>
            </a:r>
          </a:p>
          <a:p>
            <a:pPr algn="just"/>
            <a:r>
              <a:rPr lang="cs-CZ" sz="2000" b="1" dirty="0"/>
              <a:t>(6)</a:t>
            </a:r>
            <a:r>
              <a:rPr lang="cs-CZ" sz="2000" dirty="0"/>
              <a:t> Veřejnoprávní původce anebo právnická nebo podnikající fyzická osoba jako soukromoprávní původce se dopustí přestupku tím, že v rozporu s § 3 neuchová dokument nebo neumožní výběr archiválie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b="1" dirty="0" smtClean="0"/>
              <a:t>(</a:t>
            </a:r>
            <a:r>
              <a:rPr lang="cs-CZ" sz="2000" b="1" dirty="0"/>
              <a:t>9)</a:t>
            </a:r>
            <a:r>
              <a:rPr lang="cs-CZ" sz="2000" dirty="0"/>
              <a:t> Určený původce nebo původce uvedený v § 63 odst. 2 se dopustí přestupku tím, že</a:t>
            </a:r>
          </a:p>
          <a:p>
            <a:pPr algn="just"/>
            <a:r>
              <a:rPr lang="cs-CZ" sz="2000" b="1" dirty="0"/>
              <a:t>a)</a:t>
            </a:r>
            <a:r>
              <a:rPr lang="cs-CZ" sz="2000" dirty="0"/>
              <a:t> v rozporu s § 63 nevykonává spisovou službu,</a:t>
            </a:r>
          </a:p>
          <a:p>
            <a:pPr algn="just"/>
            <a:r>
              <a:rPr lang="cs-CZ" sz="2000" b="1" dirty="0"/>
              <a:t>b)</a:t>
            </a:r>
            <a:r>
              <a:rPr lang="cs-CZ" sz="2000" dirty="0"/>
              <a:t> v rozporu s § 66 odst. 1 nevydá spisový řád nebo spisový a skartační plán, anebo v rozporu s § 66 odst. 2 neoznačuje dokumenty podle skartačního řádu a spisového a skartačního plánu spisovými znaky, skartačními znaky a skartačními lhůtami,</a:t>
            </a:r>
          </a:p>
          <a:p>
            <a:pPr algn="just"/>
            <a:r>
              <a:rPr lang="cs-CZ" sz="2000" b="1" dirty="0"/>
              <a:t>c)</a:t>
            </a:r>
            <a:r>
              <a:rPr lang="cs-CZ" sz="2000" dirty="0"/>
              <a:t> nedodrží podmínky pro ukládání dokumentů podle § 68, nebo</a:t>
            </a:r>
          </a:p>
          <a:p>
            <a:pPr algn="just"/>
            <a:r>
              <a:rPr lang="cs-CZ" sz="2000" b="1" dirty="0"/>
              <a:t>d)</a:t>
            </a:r>
            <a:r>
              <a:rPr lang="cs-CZ" sz="2000" dirty="0"/>
              <a:t> v rozporu s § 68 odst. 1 neukládá dokumenty podle spisového a skartačního plánu.</a:t>
            </a:r>
          </a:p>
          <a:p>
            <a:pPr algn="just"/>
            <a:r>
              <a:rPr lang="cs-CZ" sz="2000" b="1" dirty="0"/>
              <a:t>(10)</a:t>
            </a:r>
            <a:r>
              <a:rPr lang="cs-CZ" sz="2000" dirty="0"/>
              <a:t> Původce nebo jeho právní nástupce se dopustí přestupku tím, že neprovede skartační řízení nebo neumožní dohled na provádění skartačního řízení a výběr archiválií ve skartačním 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7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Upraveno Spisovým řádem: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just"/>
            <a:r>
              <a:rPr lang="cs-CZ" dirty="0" smtClean="0"/>
              <a:t>Článek 19 - </a:t>
            </a:r>
            <a:r>
              <a:rPr lang="cs-CZ" b="1" dirty="0"/>
              <a:t>Vyřizování a uzavření dokumentů a spisů </a:t>
            </a:r>
            <a:endParaRPr lang="cs-CZ" dirty="0"/>
          </a:p>
          <a:p>
            <a:pPr algn="just"/>
            <a:r>
              <a:rPr lang="cs-CZ" sz="2000" dirty="0"/>
              <a:t>(</a:t>
            </a:r>
            <a:r>
              <a:rPr lang="cs-CZ" sz="2000" dirty="0" smtClean="0"/>
              <a:t>2</a:t>
            </a:r>
            <a:r>
              <a:rPr lang="cs-CZ" sz="2000" dirty="0"/>
              <a:t>) Ke každému dokumentu vedenému ve spisovém systému je nutné </a:t>
            </a:r>
            <a:r>
              <a:rPr lang="cs-CZ" sz="2000" b="1" dirty="0"/>
              <a:t>vyznačit jeho vyřízení. </a:t>
            </a:r>
            <a:r>
              <a:rPr lang="cs-CZ" sz="2000" dirty="0"/>
              <a:t>Vyřízení dokumentů vedených ve spisovém systému vyznačují uživatelé, kterým dané dokumenty náleží, podle uživatelského manuálu. Vyřízení dokumentů definovaných v příloze č. 1, které nejsou evidovány ve spisovém systému, se vyznačuje v příslušném </a:t>
            </a:r>
            <a:r>
              <a:rPr lang="cs-CZ" sz="2000" dirty="0" err="1"/>
              <a:t>agendovém</a:t>
            </a:r>
            <a:r>
              <a:rPr lang="cs-CZ" sz="2000" dirty="0"/>
              <a:t> informačním systému nebo fyzicky na příslušný dokument nebo spis. </a:t>
            </a:r>
          </a:p>
          <a:p>
            <a:pPr algn="just"/>
            <a:r>
              <a:rPr lang="cs-CZ" sz="2000" dirty="0" smtClean="0"/>
              <a:t>(4) Vyřízené </a:t>
            </a:r>
            <a:r>
              <a:rPr lang="cs-CZ" sz="2000" dirty="0"/>
              <a:t>dokumenty zkompletované ve spis, jak v listinné, tak elektronické podobě, je možné uzavřít. </a:t>
            </a:r>
            <a:r>
              <a:rPr lang="cs-CZ" sz="2000" b="1" dirty="0"/>
              <a:t>Od momentu uzavření, pokud není v příloze č. 1 definovaná jiná spouštěcí událost, začíná běžet skartační lhůta dokumentu příp. spisu.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Upraveno Spisovým řádem: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b="1" dirty="0"/>
              <a:t>Článek 20 </a:t>
            </a:r>
            <a:r>
              <a:rPr lang="cs-CZ" dirty="0" smtClean="0"/>
              <a:t>- </a:t>
            </a:r>
            <a:r>
              <a:rPr lang="cs-CZ" b="1" dirty="0" smtClean="0"/>
              <a:t>Ukládání dokumentů:</a:t>
            </a:r>
          </a:p>
          <a:p>
            <a:pPr algn="just"/>
            <a:r>
              <a:rPr lang="cs-CZ" sz="1800" dirty="0" smtClean="0"/>
              <a:t>(</a:t>
            </a:r>
            <a:r>
              <a:rPr lang="cs-CZ" sz="1800" dirty="0"/>
              <a:t>1) </a:t>
            </a:r>
            <a:r>
              <a:rPr lang="cs-CZ" sz="1800" b="1" dirty="0"/>
              <a:t>Uzavřené dokumenty a spisy v listinné podobě jsou ukládány do příručních registratur daného pracoviště</a:t>
            </a:r>
            <a:r>
              <a:rPr lang="cs-CZ" sz="1800" dirty="0"/>
              <a:t>. Příruční registratura je prostorem sloužícím k úschově dokumentů a spisů, např. uzamykatelná skříň nebo místnost. Za pravidelné a řádné uložení dokumentů a spisů </a:t>
            </a:r>
            <a:r>
              <a:rPr lang="cs-CZ" sz="1800" b="1" dirty="0"/>
              <a:t>odpovídá každý zaměstnanec příslušného pracoviště. </a:t>
            </a:r>
            <a:r>
              <a:rPr lang="cs-CZ" sz="1800" dirty="0"/>
              <a:t>Pokud dané pracoviště nebo celá součást disponuje prostory spisovny splňujícími podmínky stanovené v odstavci 10, ukládá fyzické dokumenty a spisy do spisovny. Pokud takovou spisovnu nemá, nechává až do skartačního řízení dokumenty uložené v příruční registratuře. </a:t>
            </a:r>
          </a:p>
          <a:p>
            <a:pPr algn="just"/>
            <a:r>
              <a:rPr lang="cs-CZ" sz="1800" dirty="0"/>
              <a:t>(2) Dokumenty a spisy se předávají do příruční registratury nebo spisovny </a:t>
            </a:r>
            <a:r>
              <a:rPr lang="cs-CZ" sz="1800" b="1" dirty="0"/>
              <a:t>na základě předávacího protokolu mezi předávajícím zaměstnancem a správcem spisovny. </a:t>
            </a:r>
            <a:r>
              <a:rPr lang="cs-CZ" sz="1800" dirty="0"/>
              <a:t>Předávají se pouze vyřízené dokumenty a uzavřené spisy. Vzor předávacího protokolu je uveřejněn na internetových stránkách univerzitního archivu - archiv.mendelu.cz- formuláře a tiskopisy - Vzor předávacího protokolu do spisovny. </a:t>
            </a:r>
          </a:p>
          <a:p>
            <a:pPr algn="just"/>
            <a:r>
              <a:rPr lang="cs-CZ" sz="1800" dirty="0"/>
              <a:t>(3) Před předáním předávající osoba zkontroluje, zda jsou </a:t>
            </a:r>
            <a:r>
              <a:rPr lang="cs-CZ" sz="1800" b="1" dirty="0"/>
              <a:t>předávány originální dokumenty</a:t>
            </a:r>
            <a:r>
              <a:rPr lang="cs-CZ" sz="1800" dirty="0"/>
              <a:t>, které obsahují všechny náležitosti, jako jsou podpisy a razítka, a zda spisy obsahují všechny dokumenty uvedené na soupisce spisu. V případě, že předávané dokumenty nebo spisy nejsou v pořádku a kompletní, může správce příruční registratury nebo spisovny </a:t>
            </a:r>
            <a:r>
              <a:rPr lang="cs-CZ" sz="1800" b="1" dirty="0"/>
              <a:t>odmítnout jejich převzetí do provedení nápravy.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7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Upraveno Spisovým řádem: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885823" y="951344"/>
            <a:ext cx="10863265" cy="5458691"/>
          </a:xfrm>
        </p:spPr>
        <p:txBody>
          <a:bodyPr/>
          <a:lstStyle/>
          <a:p>
            <a:pPr algn="just"/>
            <a:r>
              <a:rPr lang="cs-CZ" b="1" dirty="0"/>
              <a:t>Článek 20 </a:t>
            </a:r>
            <a:r>
              <a:rPr lang="cs-CZ" dirty="0"/>
              <a:t>- </a:t>
            </a:r>
            <a:r>
              <a:rPr lang="cs-CZ" b="1" dirty="0"/>
              <a:t>Ukládání dokumentů</a:t>
            </a:r>
            <a:r>
              <a:rPr lang="cs-CZ" b="1" dirty="0" smtClean="0"/>
              <a:t>:</a:t>
            </a:r>
            <a:endParaRPr lang="cs-CZ" dirty="0" smtClean="0"/>
          </a:p>
          <a:p>
            <a:pPr algn="just"/>
            <a:r>
              <a:rPr lang="cs-CZ" sz="2000" dirty="0" smtClean="0"/>
              <a:t>(5) Spisy</a:t>
            </a:r>
            <a:r>
              <a:rPr lang="cs-CZ" sz="2000" dirty="0"/>
              <a:t>, šanony nebo krabice jsou ve spisovně uloženy a označeny podle 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Spisového a skartačního plánu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2000" dirty="0"/>
              <a:t>který </a:t>
            </a:r>
            <a:r>
              <a:rPr lang="cs-CZ" sz="2000" b="1" dirty="0"/>
              <a:t>byl platný v době uzavření dokumentu/spisu</a:t>
            </a:r>
            <a:r>
              <a:rPr lang="cs-CZ" sz="2000" dirty="0"/>
              <a:t>, spisovými znaky, skartačními znaky, skartačními lhůtami a rokem, kdy bude spis ze spisovny vyřazen a předán do skartačního řízení. </a:t>
            </a:r>
            <a:r>
              <a:rPr lang="cs-CZ" sz="2000" b="1" dirty="0"/>
              <a:t>Stejné údaje jsou také uvedeny na předávacím protokolu k předávaným dokumentům. </a:t>
            </a:r>
          </a:p>
          <a:p>
            <a:pPr algn="just"/>
            <a:r>
              <a:rPr lang="cs-CZ" sz="2000" dirty="0" smtClean="0"/>
              <a:t>(8) </a:t>
            </a:r>
            <a:r>
              <a:rPr lang="cs-CZ" sz="2000" b="1" dirty="0" smtClean="0"/>
              <a:t>Hybridní </a:t>
            </a:r>
            <a:r>
              <a:rPr lang="cs-CZ" sz="2000" b="1" dirty="0"/>
              <a:t>spisy</a:t>
            </a:r>
            <a:r>
              <a:rPr lang="cs-CZ" sz="2000" dirty="0"/>
              <a:t>, kdy část dokumentů je vedena v listinné podobě a část v digitální podobě, pořád tvoří jeden spis a do spisovny mohou být uloženy pouze souběžně, tzn. s elektronickým spisem, jsou správci spisovny předávány i konkrétní dokumenty vedené listině doložené předávacím protokolem. Obě části spisu, jak listinná, tak elektronická, musí obsahovat celkový soupis dokumentů s označením, v jaké podobě jsou dokumenty uloženy. </a:t>
            </a:r>
            <a:endParaRPr lang="cs-CZ" sz="2000" dirty="0" smtClean="0"/>
          </a:p>
          <a:p>
            <a:pPr algn="just"/>
            <a:r>
              <a:rPr lang="cs-CZ" sz="2000" dirty="0"/>
              <a:t>(12) Ke správě uložených dokumentů a spisů v příručních registraturách příp. spisovně je za dané pracoviště vedoucím pracoviště určena pověřená osoba (dále </a:t>
            </a:r>
            <a:r>
              <a:rPr lang="cs-CZ" sz="2000" b="1" dirty="0"/>
              <a:t>„správce spisovny“), </a:t>
            </a:r>
            <a:r>
              <a:rPr lang="cs-CZ" sz="2000" dirty="0"/>
              <a:t>která </a:t>
            </a:r>
            <a:r>
              <a:rPr lang="cs-CZ" sz="2000" b="1" dirty="0"/>
              <a:t>vede evidenci výpůjček dokumentů a spisů</a:t>
            </a:r>
            <a:r>
              <a:rPr lang="cs-CZ" sz="2000" dirty="0"/>
              <a:t>, </a:t>
            </a:r>
            <a:r>
              <a:rPr lang="cs-CZ" sz="2000" b="1" dirty="0"/>
              <a:t>zpřístupňuje ukládací prostory </a:t>
            </a:r>
            <a:r>
              <a:rPr lang="cs-CZ" sz="2000" dirty="0"/>
              <a:t>na žádost dalším zaměstnancům a </a:t>
            </a:r>
            <a:r>
              <a:rPr lang="cs-CZ" sz="2000" b="1" dirty="0"/>
              <a:t>spravuje dokumenty a spisy v elektronické spisovně ve spisovém systému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5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13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85821" y="1066080"/>
            <a:ext cx="5111754" cy="823912"/>
          </a:xfrm>
        </p:spPr>
        <p:txBody>
          <a:bodyPr/>
          <a:lstStyle/>
          <a:p>
            <a:r>
              <a:rPr lang="cs-CZ" dirty="0" smtClean="0"/>
              <a:t>Pro dokumenty mimo </a:t>
            </a:r>
            <a:r>
              <a:rPr lang="cs-CZ" dirty="0" err="1" smtClean="0"/>
              <a:t>essl</a:t>
            </a:r>
            <a:endParaRPr lang="cs-CZ" dirty="0" smtClean="0"/>
          </a:p>
          <a:p>
            <a:r>
              <a:rPr lang="cs-CZ" sz="1800" dirty="0" smtClean="0"/>
              <a:t>Příloha č. 3 Spisového řádu + výpůjční lístek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885821" y="1917846"/>
            <a:ext cx="5111754" cy="4575318"/>
          </a:xfrm>
        </p:spPr>
        <p:txBody>
          <a:bodyPr/>
          <a:lstStyle/>
          <a:p>
            <a:r>
              <a:rPr lang="cs-CZ" sz="1600" dirty="0" smtClean="0"/>
              <a:t>(</a:t>
            </a:r>
            <a:r>
              <a:rPr lang="cs-CZ" sz="1600" dirty="0"/>
              <a:t>2) V případě dokumentů a spisů v listinné podobě, které nejsou evidované ve spisovém systému, vede správce spisovny evidenci výpůjček a nahlížení v listinné podobě. K tomuto účelu slouží příloha č. 3, do které jsou zapisovány následující údaje: </a:t>
            </a:r>
          </a:p>
          <a:p>
            <a:r>
              <a:rPr lang="cs-CZ" sz="1600" dirty="0"/>
              <a:t>a) pořadové číslo; </a:t>
            </a:r>
          </a:p>
          <a:p>
            <a:r>
              <a:rPr lang="cs-CZ" sz="1600" dirty="0"/>
              <a:t>b) identifikace půjčeného dokumentu, příp. spisu; </a:t>
            </a:r>
          </a:p>
          <a:p>
            <a:r>
              <a:rPr lang="cs-CZ" sz="1600" dirty="0"/>
              <a:t>c) jméno a příjmení, toho komu byl dokument, příp. spis předložen k nahlížení nebo vypůjčen, a příslušné pracoviště této osoby; </a:t>
            </a:r>
          </a:p>
          <a:p>
            <a:r>
              <a:rPr lang="cs-CZ" sz="1600" dirty="0"/>
              <a:t>d) datum výpůjčky; </a:t>
            </a:r>
          </a:p>
          <a:p>
            <a:r>
              <a:rPr lang="cs-CZ" sz="1600" dirty="0"/>
              <a:t>e) datum vrácení; </a:t>
            </a:r>
          </a:p>
          <a:p>
            <a:r>
              <a:rPr lang="cs-CZ" sz="1600" dirty="0"/>
              <a:t>f) podpis osoby, které byl dokument příp. spis předložen k nahlížení nebo vypůjčen. 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>
          <a:xfrm>
            <a:off x="6172200" y="1066080"/>
            <a:ext cx="5183188" cy="823912"/>
          </a:xfrm>
        </p:spPr>
        <p:txBody>
          <a:bodyPr/>
          <a:lstStyle/>
          <a:p>
            <a:r>
              <a:rPr lang="cs-CZ" dirty="0" smtClean="0"/>
              <a:t>S dokumenty v </a:t>
            </a:r>
            <a:r>
              <a:rPr lang="cs-CZ" dirty="0" err="1" smtClean="0"/>
              <a:t>essl</a:t>
            </a:r>
            <a:r>
              <a:rPr lang="cs-CZ" dirty="0" smtClean="0"/>
              <a:t> (jen nové!)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6172200" y="1681018"/>
            <a:ext cx="5183188" cy="4812146"/>
          </a:xfrm>
        </p:spPr>
        <p:txBody>
          <a:bodyPr/>
          <a:lstStyle/>
          <a:p>
            <a:endParaRPr lang="cs-CZ" dirty="0"/>
          </a:p>
          <a:p>
            <a:r>
              <a:rPr lang="cs-CZ" sz="2000" dirty="0" smtClean="0"/>
              <a:t>(3) V </a:t>
            </a:r>
            <a:r>
              <a:rPr lang="cs-CZ" sz="2000" dirty="0"/>
              <a:t>případě dokumentů a spisů, které jsou evidované ve spisovém systému, vede správce spisovny evidenci výpůjček a nahlížení prostřednictvím spisového systému podle uživatelského manuálu. 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Výpůjčky ze spisovny (</a:t>
            </a:r>
            <a:r>
              <a:rPr lang="cs-CZ" sz="2400" dirty="0" smtClean="0"/>
              <a:t>článek 21 Spisového řádu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9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Upraveno Spisovým řádem: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803564" y="1202336"/>
            <a:ext cx="11016961" cy="5014912"/>
          </a:xfrm>
        </p:spPr>
        <p:txBody>
          <a:bodyPr/>
          <a:lstStyle/>
          <a:p>
            <a:r>
              <a:rPr lang="cs-CZ" b="1" dirty="0"/>
              <a:t>Článek 20 </a:t>
            </a:r>
            <a:r>
              <a:rPr lang="cs-CZ" dirty="0"/>
              <a:t>- </a:t>
            </a:r>
            <a:r>
              <a:rPr lang="cs-CZ" b="1" dirty="0"/>
              <a:t>Ukládání dokumentů</a:t>
            </a:r>
            <a:r>
              <a:rPr lang="cs-CZ" b="1" dirty="0" smtClean="0"/>
              <a:t>:</a:t>
            </a:r>
          </a:p>
          <a:p>
            <a:endParaRPr lang="cs-CZ" dirty="0"/>
          </a:p>
          <a:p>
            <a:r>
              <a:rPr lang="cs-CZ" sz="2000" dirty="0" smtClean="0"/>
              <a:t>(9) V </a:t>
            </a:r>
            <a:r>
              <a:rPr lang="cs-CZ" sz="2000" dirty="0"/>
              <a:t>příruční registratuře jsou vyřízené dokumenty a spisy uloženy až do okamžiku uplynutí příslušné skartační lhůty definované Spisovým a skartačním plánem, kdy </a:t>
            </a:r>
            <a:r>
              <a:rPr lang="cs-CZ" sz="2000" b="1" dirty="0"/>
              <a:t>po jejím uplynutí dojde k vyřazení skartačním řízením</a:t>
            </a:r>
            <a:r>
              <a:rPr lang="cs-CZ" sz="2000" dirty="0"/>
              <a:t>. </a:t>
            </a:r>
            <a:r>
              <a:rPr lang="cs-CZ" sz="2000" b="1" dirty="0"/>
              <a:t>Správce spisovny zajišťuje přípravu skartačního řízení a předání žádosti o skartační řízení na univerzitní archiv. </a:t>
            </a:r>
            <a:r>
              <a:rPr lang="cs-CZ" sz="2000" dirty="0" smtClean="0"/>
              <a:t>	</a:t>
            </a:r>
            <a:endParaRPr lang="cs-CZ" sz="2000" dirty="0"/>
          </a:p>
          <a:p>
            <a:r>
              <a:rPr lang="cs-CZ" dirty="0" smtClean="0"/>
              <a:t>	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8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NDELU">
  <a:themeElements>
    <a:clrScheme name="MENDELU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_prezentace_mendelu.pot [režim kompatibility]" id="{AFC15596-66E3-44B3-A2C3-E5F380BB1D0B}" vid="{47A339DB-60F5-4440-90BA-74A80CAF77A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A8F2FC90CAFE42BDB7A180085DF3E4" ma:contentTypeVersion="6" ma:contentTypeDescription="Vytvoří nový dokument" ma:contentTypeScope="" ma:versionID="ad382153f3a0438fd1ec097afd1bd9d5">
  <xsd:schema xmlns:xsd="http://www.w3.org/2001/XMLSchema" xmlns:xs="http://www.w3.org/2001/XMLSchema" xmlns:p="http://schemas.microsoft.com/office/2006/metadata/properties" xmlns:ns2="397efe47-3d3d-45aa-87c2-b520a659914d" xmlns:ns3="f266c68a-8390-4d39-a0de-68eb944c4946" targetNamespace="http://schemas.microsoft.com/office/2006/metadata/properties" ma:root="true" ma:fieldsID="2cf645cfccc4a5408d1178cce32ee547" ns2:_="" ns3:_="">
    <xsd:import namespace="397efe47-3d3d-45aa-87c2-b520a659914d"/>
    <xsd:import namespace="f266c68a-8390-4d39-a0de-68eb944c49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efe47-3d3d-45aa-87c2-b520a65991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6c68a-8390-4d39-a0de-68eb944c494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C942EF-8AC1-4750-A141-C39F467CE6AD}"/>
</file>

<file path=customXml/itemProps2.xml><?xml version="1.0" encoding="utf-8"?>
<ds:datastoreItem xmlns:ds="http://schemas.openxmlformats.org/officeDocument/2006/customXml" ds:itemID="{4D59D793-524A-413C-8EAC-4E37D48DE3AC}"/>
</file>

<file path=customXml/itemProps3.xml><?xml version="1.0" encoding="utf-8"?>
<ds:datastoreItem xmlns:ds="http://schemas.openxmlformats.org/officeDocument/2006/customXml" ds:itemID="{58023156-0631-4673-A11C-9572309EC2CA}"/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sablona_prezentace_mendelu_new (2)</Template>
  <TotalTime>306</TotalTime>
  <Words>1525</Words>
  <Application>Microsoft Office PowerPoint</Application>
  <PresentationFormat>Širokoúhlá obrazovka</PresentationFormat>
  <Paragraphs>104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Wingdings</vt:lpstr>
      <vt:lpstr>MENDELU</vt:lpstr>
      <vt:lpstr>Ukládání dokumentů a spisů        do spisovny a povinnosti správce spisovny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Jednotné místo vyjádření vůle (elektronicky)</dc:title>
  <dc:creator>Nechvátalová</dc:creator>
  <cp:lastModifiedBy>Nechvátalová</cp:lastModifiedBy>
  <cp:revision>19</cp:revision>
  <dcterms:created xsi:type="dcterms:W3CDTF">2021-06-17T08:56:35Z</dcterms:created>
  <dcterms:modified xsi:type="dcterms:W3CDTF">2021-06-23T09:13:57Z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0x010100D8A8F2FC90CAFE42BDB7A180085DF3E4</vt:lpwstr>
  </property>
</Properties>
</file>