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60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72" r:id="rId14"/>
    <p:sldId id="259" r:id="rId15"/>
    <p:sldId id="270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503EA9F-E64D-644A-9C32-A3C424B909BB}">
          <p14:sldIdLst>
            <p14:sldId id="256"/>
            <p14:sldId id="269"/>
            <p14:sldId id="257"/>
            <p14:sldId id="258"/>
            <p14:sldId id="260"/>
            <p14:sldId id="262"/>
            <p14:sldId id="264"/>
            <p14:sldId id="263"/>
            <p14:sldId id="265"/>
            <p14:sldId id="266"/>
            <p14:sldId id="267"/>
            <p14:sldId id="268"/>
          </p14:sldIdLst>
        </p14:section>
        <p14:section name="Návod" id="{8A2BF9BF-8F35-DE47-B178-D6BD44176497}">
          <p14:sldIdLst>
            <p14:sldId id="272"/>
            <p14:sldId id="25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B57753-4E66-D047-954A-D32AD8B56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80B39C-9B5C-AF42-993B-AE655C222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C02D2B-CFBA-944B-BA7D-FC532A12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F58F-90EA-4745-BDF4-B66F8793E1EF}" type="datetimeFigureOut">
              <a:rPr lang="cs-CZ" smtClean="0"/>
              <a:t>31.10.2020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162EF6-9046-1C44-8BC6-D74752EC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592518-CA7B-6843-8BC2-0A9C600D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F1E-0A4C-1D44-9A4A-F26DC2753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97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162C83-A42D-2640-BD86-86A9131AA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58E5FA7-C8DE-B14A-ACC8-AFF03F7F6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FBD1A6-7048-3B4C-9DC6-044246248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F58F-90EA-4745-BDF4-B66F8793E1EF}" type="datetimeFigureOut">
              <a:rPr lang="cs-CZ" smtClean="0"/>
              <a:t>31.10.2020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A0AD7D-907E-0749-AD80-704D0DE37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3D5C15-38CD-DA4B-8A15-15E7FCBD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F1E-0A4C-1D44-9A4A-F26DC2753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584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AF41916-7EA3-CE42-A6A7-CCB4220550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73D2770-BA22-6347-8BF7-4ACF6A2BD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A91E46-B42C-CF4B-8C17-EF534AF7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F58F-90EA-4745-BDF4-B66F8793E1EF}" type="datetimeFigureOut">
              <a:rPr lang="cs-CZ" smtClean="0"/>
              <a:t>31.10.2020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69DC72-9A0C-7843-BC69-F4D5B2BE6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194C04-AADC-D849-AB89-43139345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F1E-0A4C-1D44-9A4A-F26DC2753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50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B8623C-0437-784A-81FF-E1C96C1FC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2A95B9-8B00-9541-B358-E42455DB2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351BED-233F-4445-B7BE-456CEF9FF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F58F-90EA-4745-BDF4-B66F8793E1EF}" type="datetimeFigureOut">
              <a:rPr lang="cs-CZ" smtClean="0"/>
              <a:t>31.10.2020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C25249-08E2-734B-93D7-D4226F2E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4BFA2-070A-D942-A6AD-1373EA5A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F1E-0A4C-1D44-9A4A-F26DC2753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67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E7675-5071-004E-A0C0-F7D474F0B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E6DAE6-E55A-6E48-90BE-994682F32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B25322-F3FE-AA4E-9BED-D5ABA4DEE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F58F-90EA-4745-BDF4-B66F8793E1EF}" type="datetimeFigureOut">
              <a:rPr lang="cs-CZ" smtClean="0"/>
              <a:t>31.10.2020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D90E8C-4DEC-604B-B75A-76D9FBF36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27B9AB-EBD4-9C4E-A896-CAB81FD93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F1E-0A4C-1D44-9A4A-F26DC2753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64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B2DACF-C6E6-314E-8890-59798231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E57FDB-EFED-874E-9DB2-5B2705285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11C2E3-1A3D-7A4A-B9FE-9A7C5B65D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3AF586-BD17-0346-A298-BB90EB53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F58F-90EA-4745-BDF4-B66F8793E1EF}" type="datetimeFigureOut">
              <a:rPr lang="cs-CZ" smtClean="0"/>
              <a:t>31.10.2020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D066DF-7865-DB45-A5F6-155AB763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949FF1-EC6E-E942-A70D-A5F05610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F1E-0A4C-1D44-9A4A-F26DC2753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03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01F7E3-1472-7745-8831-FC417898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F45828-A6DA-9E45-8D14-395BAF13E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EBA682-9855-AA45-AA7B-BDF8826CE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698EA58-9DD4-FE45-A476-9680C3510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26FBA0-5917-5C45-AF44-30317001B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04534C8-716A-2F45-AB8B-5196A845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F58F-90EA-4745-BDF4-B66F8793E1EF}" type="datetimeFigureOut">
              <a:rPr lang="cs-CZ" smtClean="0"/>
              <a:t>31.10.2020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96C789C-73E5-3848-85BA-B3D1102D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D24AF65-D77F-2648-AE0B-EF113FF5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F1E-0A4C-1D44-9A4A-F26DC2753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90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B629D-D909-D44D-A696-DDA37E99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B390C10-62E9-7141-8F5D-5BFE75C88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F58F-90EA-4745-BDF4-B66F8793E1EF}" type="datetimeFigureOut">
              <a:rPr lang="cs-CZ" smtClean="0"/>
              <a:t>31.10.2020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ACD4D9D-743A-9F46-8B85-62E1D90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8019DE3-AA0F-C74C-8B5F-428A0767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F1E-0A4C-1D44-9A4A-F26DC2753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13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52BDD5E-6395-B542-BCA4-0F2147BB0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F58F-90EA-4745-BDF4-B66F8793E1EF}" type="datetimeFigureOut">
              <a:rPr lang="cs-CZ" smtClean="0"/>
              <a:t>31.10.2020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49F5CC-D8F8-4B4D-BABA-297804939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475C05-7F02-D94D-8C13-2AC27913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F1E-0A4C-1D44-9A4A-F26DC2753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67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A8AAA0-4CD5-9E49-ABD3-3DCE2B506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420DF5-A8D2-8F47-A31F-02ECD74EB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25A7F03-48E7-5344-A33E-693E709F7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C83F73-3029-6C43-956C-CE4C844E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F58F-90EA-4745-BDF4-B66F8793E1EF}" type="datetimeFigureOut">
              <a:rPr lang="cs-CZ" smtClean="0"/>
              <a:t>31.10.2020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FFFE17-6A01-754F-8A33-38181E2B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D81517-4F62-6648-BE69-BDBB1B91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F1E-0A4C-1D44-9A4A-F26DC2753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91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93F59-A46A-F942-88DF-C1573D149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7351046-6A8E-4F45-8676-AC5E438D2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DAAE00-F4A6-294A-BA3A-DDD54CA3D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B69EFA-24A3-1F46-89A8-62E52F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F58F-90EA-4745-BDF4-B66F8793E1EF}" type="datetimeFigureOut">
              <a:rPr lang="cs-CZ" smtClean="0"/>
              <a:t>31.10.2020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84D2F1-6B58-FB41-8A5F-442F947E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B6D160-9338-C142-80EF-A479734ED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F1E-0A4C-1D44-9A4A-F26DC2753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55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974501C-EB7D-B84C-A52B-74CA5DCB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0B0FFD-584E-3C42-BE04-BB59191E9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0E17E9-7B7F-044C-93FD-0D10DF5E3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DF58F-90EA-4745-BDF4-B66F8793E1EF}" type="datetimeFigureOut">
              <a:rPr lang="cs-CZ" smtClean="0"/>
              <a:t>31.10.2020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B57964-65D1-1A41-B721-8EAFBF28A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A352DF-F239-5444-ACE0-D19207F02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DF1E-0A4C-1D44-9A4A-F26DC2753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51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988CF-838A-6546-8A6C-DE32208692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Podepisování elektronických dokumentů kvalifikovanými prostředky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B8C8BD-7D96-2F46-85B6-87E5A7DB19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1055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snímek obrazovky, monitor, počítač, obrazovka&#10;&#10;Popis byl vytvořen automaticky">
            <a:extLst>
              <a:ext uri="{FF2B5EF4-FFF2-40B4-BE49-F238E27FC236}">
                <a16:creationId xmlns:a16="http://schemas.microsoft.com/office/drawing/2014/main" id="{6DEF36D2-F782-6045-BB6F-910FC97E3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43" r="19257" b="6666"/>
          <a:stretch/>
        </p:blipFill>
        <p:spPr>
          <a:xfrm>
            <a:off x="4876800" y="228600"/>
            <a:ext cx="7315200" cy="64008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E97114C-1909-9647-A3F7-83B341C57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 fontScale="90000"/>
          </a:bodyPr>
          <a:lstStyle/>
          <a:p>
            <a:r>
              <a:rPr lang="cs-CZ" sz="4100" dirty="0"/>
              <a:t>Proces podepisování 5/6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4B39BB-C7B6-4C9C-955F-CDC7CEF39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 dirty="0" err="1"/>
              <a:t>Zvolte</a:t>
            </a:r>
            <a:r>
              <a:rPr lang="en-US" sz="1800" dirty="0"/>
              <a:t> </a:t>
            </a:r>
            <a:r>
              <a:rPr lang="en-US" sz="1800" dirty="0" err="1"/>
              <a:t>možnost</a:t>
            </a:r>
            <a:r>
              <a:rPr lang="en-US" sz="1800" dirty="0"/>
              <a:t> </a:t>
            </a:r>
            <a:r>
              <a:rPr lang="en-US" sz="1800" dirty="0" err="1"/>
              <a:t>podepsat</a:t>
            </a:r>
            <a:endParaRPr lang="en-US" sz="1800" dirty="0"/>
          </a:p>
          <a:p>
            <a:r>
              <a:rPr lang="en-US" sz="1800" dirty="0"/>
              <a:t>Program </a:t>
            </a:r>
            <a:r>
              <a:rPr lang="en-US" sz="1800" dirty="0" err="1"/>
              <a:t>vás</a:t>
            </a:r>
            <a:r>
              <a:rPr lang="en-US" sz="1800" dirty="0"/>
              <a:t> </a:t>
            </a:r>
            <a:r>
              <a:rPr lang="en-US" sz="1800" dirty="0" err="1"/>
              <a:t>vyzve</a:t>
            </a:r>
            <a:r>
              <a:rPr lang="en-US" sz="1800" dirty="0"/>
              <a:t> k </a:t>
            </a:r>
            <a:r>
              <a:rPr lang="en-US" sz="1800" dirty="0" err="1"/>
              <a:t>zadání</a:t>
            </a:r>
            <a:r>
              <a:rPr lang="en-US" sz="1800" dirty="0"/>
              <a:t> </a:t>
            </a:r>
            <a:r>
              <a:rPr lang="en-US" sz="1800" dirty="0" err="1"/>
              <a:t>hesla</a:t>
            </a:r>
            <a:r>
              <a:rPr lang="en-US" sz="1800" dirty="0"/>
              <a:t> (</a:t>
            </a:r>
            <a:r>
              <a:rPr lang="en-US" sz="1800" dirty="0" err="1"/>
              <a:t>pinu</a:t>
            </a:r>
            <a:r>
              <a:rPr lang="en-US" sz="1800" dirty="0"/>
              <a:t>)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Šipka vpravo 5">
            <a:extLst>
              <a:ext uri="{FF2B5EF4-FFF2-40B4-BE49-F238E27FC236}">
                <a16:creationId xmlns:a16="http://schemas.microsoft.com/office/drawing/2014/main" id="{D2BF85EB-3182-594D-A321-5A0C4611CF55}"/>
              </a:ext>
            </a:extLst>
          </p:cNvPr>
          <p:cNvSpPr/>
          <p:nvPr/>
        </p:nvSpPr>
        <p:spPr>
          <a:xfrm rot="19246462">
            <a:off x="10701336" y="5898089"/>
            <a:ext cx="257175" cy="27146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019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F92D2-D833-3042-87F0-A157723B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 fontScale="90000"/>
          </a:bodyPr>
          <a:lstStyle/>
          <a:p>
            <a:r>
              <a:rPr lang="cs-CZ" sz="4100"/>
              <a:t>Proces podepisování 6/6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ADC114E7-F0A9-472F-A021-E63067B71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 dirty="0" err="1"/>
              <a:t>Uložte</a:t>
            </a:r>
            <a:r>
              <a:rPr lang="en-US" sz="1800" dirty="0"/>
              <a:t> </a:t>
            </a:r>
            <a:r>
              <a:rPr lang="en-US" sz="1800" dirty="0" err="1"/>
              <a:t>podepsaný</a:t>
            </a:r>
            <a:r>
              <a:rPr lang="en-US" sz="1800" dirty="0"/>
              <a:t> </a:t>
            </a:r>
            <a:r>
              <a:rPr lang="en-US" sz="1800" dirty="0" err="1"/>
              <a:t>dokument</a:t>
            </a:r>
            <a:endParaRPr lang="en-US" sz="1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7BCB81-C10B-1842-B8F8-2748CE79FF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25"/>
          <a:stretch/>
        </p:blipFill>
        <p:spPr>
          <a:xfrm>
            <a:off x="5604423" y="1035666"/>
            <a:ext cx="11073304" cy="5822334"/>
          </a:xfrm>
          <a:prstGeom prst="rect">
            <a:avLst/>
          </a:prstGeom>
        </p:spPr>
      </p:pic>
      <p:sp>
        <p:nvSpPr>
          <p:cNvPr id="8" name="Šipka vpravo 7">
            <a:extLst>
              <a:ext uri="{FF2B5EF4-FFF2-40B4-BE49-F238E27FC236}">
                <a16:creationId xmlns:a16="http://schemas.microsoft.com/office/drawing/2014/main" id="{0D6D2999-B485-F441-A2FC-7BC89206102A}"/>
              </a:ext>
            </a:extLst>
          </p:cNvPr>
          <p:cNvSpPr/>
          <p:nvPr/>
        </p:nvSpPr>
        <p:spPr>
          <a:xfrm rot="19246462">
            <a:off x="9206851" y="5224077"/>
            <a:ext cx="257175" cy="27146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066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Zástupný obsah 14" descr="Obsah obrázku snímek obrazovky&#10;&#10;Popis byl vytvořen automaticky">
            <a:extLst>
              <a:ext uri="{FF2B5EF4-FFF2-40B4-BE49-F238E27FC236}">
                <a16:creationId xmlns:a16="http://schemas.microsoft.com/office/drawing/2014/main" id="{C218BCE6-BE45-F043-A4F3-D69030110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394"/>
          <a:stretch/>
        </p:blipFill>
        <p:spPr>
          <a:xfrm>
            <a:off x="838200" y="1282972"/>
            <a:ext cx="11313319" cy="5575028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8803E00-BA5E-394A-8C48-D9947B18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Výsledek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AA1C51D-AE0E-1342-B287-C0217CC86285}"/>
              </a:ext>
            </a:extLst>
          </p:cNvPr>
          <p:cNvSpPr/>
          <p:nvPr/>
        </p:nvSpPr>
        <p:spPr>
          <a:xfrm>
            <a:off x="1271588" y="3429000"/>
            <a:ext cx="3043237" cy="14144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17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Obsah obrázku snímek obrazovky&#10;&#10;Popis byl vytvořen automaticky">
            <a:extLst>
              <a:ext uri="{FF2B5EF4-FFF2-40B4-BE49-F238E27FC236}">
                <a16:creationId xmlns:a16="http://schemas.microsoft.com/office/drawing/2014/main" id="{93405876-3B58-1D49-926F-32ED6F40D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66"/>
          <a:stretch/>
        </p:blipFill>
        <p:spPr>
          <a:xfrm>
            <a:off x="4215493" y="0"/>
            <a:ext cx="13062857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A648F3B-A553-9943-AFDB-D8D212C1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cs-CZ" sz="2800" dirty="0"/>
              <a:t>Nastavení formátu PDF/A v MS Word 1/2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33138D-AAB5-4346-92C6-0FB49FA3E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cs-CZ" sz="1800" dirty="0"/>
              <a:t>Uložit</a:t>
            </a:r>
            <a:r>
              <a:rPr lang="en-US" sz="1800" dirty="0"/>
              <a:t> </a:t>
            </a:r>
            <a:r>
              <a:rPr lang="en-US" sz="1800" dirty="0" err="1"/>
              <a:t>jako</a:t>
            </a:r>
            <a:endParaRPr lang="en-US" sz="1800" dirty="0"/>
          </a:p>
          <a:p>
            <a:r>
              <a:rPr lang="en-US" sz="1800" dirty="0" err="1"/>
              <a:t>Zvolit</a:t>
            </a:r>
            <a:r>
              <a:rPr lang="en-US" sz="1800" dirty="0"/>
              <a:t> </a:t>
            </a:r>
            <a:r>
              <a:rPr lang="en-US" sz="1800" dirty="0" err="1"/>
              <a:t>formát</a:t>
            </a:r>
            <a:r>
              <a:rPr lang="en-US" sz="1800" dirty="0"/>
              <a:t> PDF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Šipka vpravo 6">
            <a:extLst>
              <a:ext uri="{FF2B5EF4-FFF2-40B4-BE49-F238E27FC236}">
                <a16:creationId xmlns:a16="http://schemas.microsoft.com/office/drawing/2014/main" id="{82512424-7275-0E40-B8A4-26C5D250B62F}"/>
              </a:ext>
            </a:extLst>
          </p:cNvPr>
          <p:cNvSpPr/>
          <p:nvPr/>
        </p:nvSpPr>
        <p:spPr>
          <a:xfrm rot="19246462">
            <a:off x="5366493" y="4859020"/>
            <a:ext cx="257175" cy="27146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>
            <a:hlinkClick r:id="rId3" action="ppaction://hlinksldjump"/>
            <a:extLst>
              <a:ext uri="{FF2B5EF4-FFF2-40B4-BE49-F238E27FC236}">
                <a16:creationId xmlns:a16="http://schemas.microsoft.com/office/drawing/2014/main" id="{095A70AB-70C6-404F-91DF-D1E3524E065B}"/>
              </a:ext>
            </a:extLst>
          </p:cNvPr>
          <p:cNvSpPr/>
          <p:nvPr/>
        </p:nvSpPr>
        <p:spPr>
          <a:xfrm>
            <a:off x="233935" y="6034881"/>
            <a:ext cx="2600325" cy="64293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Zpět do menu </a:t>
            </a:r>
          </a:p>
        </p:txBody>
      </p:sp>
    </p:spTree>
    <p:extLst>
      <p:ext uri="{BB962C8B-B14F-4D97-AF65-F5344CB8AC3E}">
        <p14:creationId xmlns:p14="http://schemas.microsoft.com/office/powerpoint/2010/main" val="3064633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DC91E3-9847-BA46-8135-3741C9A5A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cs-CZ" sz="2800" dirty="0"/>
              <a:t>Nastavení formátu PDF/A v MS Word 2/2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B168E1-20D7-4DD8-9A83-306A17932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 dirty="0"/>
              <a:t>V </a:t>
            </a:r>
            <a:r>
              <a:rPr lang="en-US" sz="1800" dirty="0" err="1"/>
              <a:t>dialogovém</a:t>
            </a:r>
            <a:r>
              <a:rPr lang="en-US" sz="1800" dirty="0"/>
              <a:t> </a:t>
            </a:r>
            <a:r>
              <a:rPr lang="en-US" sz="1800" dirty="0" err="1"/>
              <a:t>okně</a:t>
            </a:r>
            <a:r>
              <a:rPr lang="en-US" sz="1800" dirty="0"/>
              <a:t> </a:t>
            </a:r>
            <a:r>
              <a:rPr lang="en-US" sz="1800" dirty="0" err="1"/>
              <a:t>možnosti</a:t>
            </a:r>
            <a:r>
              <a:rPr lang="en-US" sz="1800" dirty="0"/>
              <a:t> </a:t>
            </a:r>
            <a:r>
              <a:rPr lang="en-US" sz="1800" dirty="0" err="1"/>
              <a:t>zvolte</a:t>
            </a:r>
            <a:r>
              <a:rPr lang="en-US" sz="1800" dirty="0"/>
              <a:t> </a:t>
            </a:r>
            <a:r>
              <a:rPr lang="en-US" sz="1800" dirty="0" err="1"/>
              <a:t>kompatibilitu</a:t>
            </a:r>
            <a:r>
              <a:rPr lang="en-US" sz="1800" dirty="0"/>
              <a:t> s </a:t>
            </a:r>
            <a:r>
              <a:rPr lang="en-US" sz="1800" dirty="0" err="1"/>
              <a:t>formátem</a:t>
            </a:r>
            <a:r>
              <a:rPr lang="en-US" sz="1800" dirty="0"/>
              <a:t> PDF/A</a:t>
            </a:r>
          </a:p>
          <a:p>
            <a:r>
              <a:rPr lang="en-US" sz="1800" dirty="0"/>
              <a:t>Toto </a:t>
            </a:r>
            <a:r>
              <a:rPr lang="en-US" sz="1800" dirty="0" err="1"/>
              <a:t>nastavení</a:t>
            </a:r>
            <a:r>
              <a:rPr lang="en-US" sz="1800" dirty="0"/>
              <a:t> </a:t>
            </a:r>
            <a:r>
              <a:rPr lang="en-US" sz="1800" dirty="0" err="1"/>
              <a:t>provedete</a:t>
            </a:r>
            <a:r>
              <a:rPr lang="en-US" sz="1800" dirty="0"/>
              <a:t> </a:t>
            </a:r>
            <a:r>
              <a:rPr lang="en-US" sz="1800" dirty="0" err="1"/>
              <a:t>jednorázově</a:t>
            </a:r>
            <a:r>
              <a:rPr lang="en-US" sz="1800" dirty="0"/>
              <a:t>,  MS Word </a:t>
            </a:r>
            <a:r>
              <a:rPr lang="en-US" sz="1800" dirty="0" err="1"/>
              <a:t>si</a:t>
            </a:r>
            <a:r>
              <a:rPr lang="en-US" sz="1800" dirty="0"/>
              <a:t> toto </a:t>
            </a:r>
            <a:r>
              <a:rPr lang="en-US" sz="1800" dirty="0" err="1"/>
              <a:t>nastavení</a:t>
            </a:r>
            <a:r>
              <a:rPr lang="en-US" sz="1800" dirty="0"/>
              <a:t> </a:t>
            </a:r>
            <a:r>
              <a:rPr lang="en-US" sz="1800" dirty="0" err="1"/>
              <a:t>pamatuje</a:t>
            </a:r>
            <a:endParaRPr lang="en-US" sz="1800" dirty="0"/>
          </a:p>
        </p:txBody>
      </p:sp>
      <p:pic>
        <p:nvPicPr>
          <p:cNvPr id="5" name="Zástupný obsah 4" descr="Obsah obrázku snímek obrazovky, počítač&#10;&#10;Popis byl vytvořen automaticky">
            <a:extLst>
              <a:ext uri="{FF2B5EF4-FFF2-40B4-BE49-F238E27FC236}">
                <a16:creationId xmlns:a16="http://schemas.microsoft.com/office/drawing/2014/main" id="{41623D91-DB5A-A741-B7BC-E0A839CAB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050" b="5208"/>
          <a:stretch/>
        </p:blipFill>
        <p:spPr>
          <a:xfrm>
            <a:off x="4639055" y="10"/>
            <a:ext cx="7967941" cy="6857990"/>
          </a:xfrm>
          <a:prstGeom prst="rect">
            <a:avLst/>
          </a:prstGeom>
          <a:effectLst/>
        </p:spPr>
      </p:pic>
      <p:sp>
        <p:nvSpPr>
          <p:cNvPr id="7" name="Šipka vpravo 6">
            <a:extLst>
              <a:ext uri="{FF2B5EF4-FFF2-40B4-BE49-F238E27FC236}">
                <a16:creationId xmlns:a16="http://schemas.microsoft.com/office/drawing/2014/main" id="{17E9C9D4-797C-A144-AD16-A72138B7048E}"/>
              </a:ext>
            </a:extLst>
          </p:cNvPr>
          <p:cNvSpPr/>
          <p:nvPr/>
        </p:nvSpPr>
        <p:spPr>
          <a:xfrm rot="19246462">
            <a:off x="5486401" y="4500563"/>
            <a:ext cx="257175" cy="27146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vpravo 7">
            <a:extLst>
              <a:ext uri="{FF2B5EF4-FFF2-40B4-BE49-F238E27FC236}">
                <a16:creationId xmlns:a16="http://schemas.microsoft.com/office/drawing/2014/main" id="{15C88F61-164D-C545-8DED-0F5C562727C7}"/>
              </a:ext>
            </a:extLst>
          </p:cNvPr>
          <p:cNvSpPr/>
          <p:nvPr/>
        </p:nvSpPr>
        <p:spPr>
          <a:xfrm rot="19246462">
            <a:off x="6543676" y="5429250"/>
            <a:ext cx="257175" cy="27146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>
            <a:hlinkClick r:id="rId3" action="ppaction://hlinksldjump"/>
            <a:extLst>
              <a:ext uri="{FF2B5EF4-FFF2-40B4-BE49-F238E27FC236}">
                <a16:creationId xmlns:a16="http://schemas.microsoft.com/office/drawing/2014/main" id="{8CC0EEE7-6E15-8F4F-9A35-F883D311114D}"/>
              </a:ext>
            </a:extLst>
          </p:cNvPr>
          <p:cNvSpPr/>
          <p:nvPr/>
        </p:nvSpPr>
        <p:spPr>
          <a:xfrm>
            <a:off x="233935" y="6034881"/>
            <a:ext cx="2600325" cy="64293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Zpět do menu </a:t>
            </a:r>
          </a:p>
        </p:txBody>
      </p:sp>
      <p:sp>
        <p:nvSpPr>
          <p:cNvPr id="11" name="Šipka vpravo 10">
            <a:extLst>
              <a:ext uri="{FF2B5EF4-FFF2-40B4-BE49-F238E27FC236}">
                <a16:creationId xmlns:a16="http://schemas.microsoft.com/office/drawing/2014/main" id="{4BB94F0A-4D97-9742-8384-1D1660CD8699}"/>
              </a:ext>
            </a:extLst>
          </p:cNvPr>
          <p:cNvSpPr/>
          <p:nvPr/>
        </p:nvSpPr>
        <p:spPr>
          <a:xfrm rot="19246462">
            <a:off x="8679882" y="4314100"/>
            <a:ext cx="257175" cy="27146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807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230B8-8B59-E54E-8E27-5B67B4EC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 fontScale="90000"/>
          </a:bodyPr>
          <a:lstStyle/>
          <a:p>
            <a:r>
              <a:rPr lang="cs-CZ" sz="4100" dirty="0"/>
              <a:t>Nastavení časového razítka 1/2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707AB6-80DB-4CF8-87EB-090094D24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Pro </a:t>
            </a:r>
            <a:r>
              <a:rPr lang="en-US" sz="1800" b="1" dirty="0" err="1">
                <a:solidFill>
                  <a:srgbClr val="FF0000"/>
                </a:solidFill>
              </a:rPr>
              <a:t>nastavení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časového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razítka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kontaktujte</a:t>
            </a:r>
            <a:r>
              <a:rPr lang="en-US" sz="1800" b="1" dirty="0">
                <a:solidFill>
                  <a:srgbClr val="FF0000"/>
                </a:solidFill>
              </a:rPr>
              <a:t> OIT</a:t>
            </a:r>
          </a:p>
          <a:p>
            <a:pPr marL="0" indent="0">
              <a:buNone/>
            </a:pPr>
            <a:r>
              <a:rPr lang="en-US" sz="1800" b="1" dirty="0" err="1"/>
              <a:t>Ověření</a:t>
            </a:r>
            <a:r>
              <a:rPr lang="en-US" sz="1800" b="1" dirty="0"/>
              <a:t> </a:t>
            </a:r>
            <a:r>
              <a:rPr lang="en-US" sz="1800" b="1" dirty="0" err="1"/>
              <a:t>časového</a:t>
            </a:r>
            <a:r>
              <a:rPr lang="en-US" sz="1800" b="1" dirty="0"/>
              <a:t> </a:t>
            </a:r>
            <a:r>
              <a:rPr lang="en-US" sz="1800" b="1" dirty="0" err="1"/>
              <a:t>razítka</a:t>
            </a:r>
            <a:r>
              <a:rPr lang="en-US" sz="1800" b="1" dirty="0"/>
              <a:t> se </a:t>
            </a:r>
            <a:r>
              <a:rPr lang="en-US" sz="1800" b="1" dirty="0" err="1"/>
              <a:t>provádí</a:t>
            </a:r>
            <a:r>
              <a:rPr lang="en-US" sz="1800" b="1" dirty="0"/>
              <a:t> </a:t>
            </a:r>
            <a:r>
              <a:rPr lang="en-US" sz="1800" b="1" dirty="0" err="1"/>
              <a:t>obdobně</a:t>
            </a:r>
            <a:r>
              <a:rPr lang="en-US" sz="1800" b="1" dirty="0"/>
              <a:t> </a:t>
            </a:r>
            <a:r>
              <a:rPr lang="en-US" sz="1800" b="1" dirty="0" err="1"/>
              <a:t>jako</a:t>
            </a:r>
            <a:r>
              <a:rPr lang="en-US" sz="1800" b="1" dirty="0"/>
              <a:t> u </a:t>
            </a:r>
            <a:r>
              <a:rPr lang="en-US" sz="1800" b="1" dirty="0" err="1"/>
              <a:t>ověření</a:t>
            </a:r>
            <a:r>
              <a:rPr lang="en-US" sz="1800" b="1" dirty="0"/>
              <a:t> el. </a:t>
            </a:r>
            <a:r>
              <a:rPr lang="en-US" sz="1800" b="1" dirty="0" err="1"/>
              <a:t>podpisu</a:t>
            </a: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400" dirty="0" err="1"/>
              <a:t>Otevřít</a:t>
            </a:r>
            <a:r>
              <a:rPr lang="en-US" sz="1400" dirty="0"/>
              <a:t> panel </a:t>
            </a:r>
            <a:r>
              <a:rPr lang="en-US" sz="1400" dirty="0" err="1"/>
              <a:t>Nástroje</a:t>
            </a:r>
            <a:endParaRPr lang="en-US" sz="1400" dirty="0"/>
          </a:p>
          <a:p>
            <a:pPr marL="457200" indent="-457200">
              <a:buFont typeface="+mj-lt"/>
              <a:buAutoNum type="arabicPeriod"/>
            </a:pPr>
            <a:r>
              <a:rPr lang="en-US" sz="1400" dirty="0" err="1"/>
              <a:t>Zvolit</a:t>
            </a:r>
            <a:r>
              <a:rPr lang="en-US" sz="1400" dirty="0"/>
              <a:t> </a:t>
            </a:r>
            <a:r>
              <a:rPr lang="en-US" sz="1400" dirty="0" err="1"/>
              <a:t>možnost</a:t>
            </a:r>
            <a:r>
              <a:rPr lang="en-US" sz="1400" dirty="0"/>
              <a:t> </a:t>
            </a:r>
            <a:r>
              <a:rPr lang="en-US" sz="1400" dirty="0" err="1"/>
              <a:t>Certifikáty</a:t>
            </a:r>
            <a:endParaRPr lang="en-US" sz="1400" dirty="0"/>
          </a:p>
          <a:p>
            <a:pPr marL="457200" indent="-457200">
              <a:buFont typeface="+mj-lt"/>
              <a:buAutoNum type="arabicPeriod"/>
            </a:pPr>
            <a:r>
              <a:rPr lang="en-US" sz="1400" dirty="0" err="1"/>
              <a:t>Přidat</a:t>
            </a:r>
            <a:r>
              <a:rPr lang="en-US" sz="1400" dirty="0"/>
              <a:t>  </a:t>
            </a:r>
            <a:r>
              <a:rPr lang="en-US" sz="1400" dirty="0" err="1"/>
              <a:t>Časové</a:t>
            </a:r>
            <a:r>
              <a:rPr lang="en-US" sz="1400" dirty="0"/>
              <a:t> </a:t>
            </a:r>
            <a:r>
              <a:rPr lang="en-US" sz="1400" dirty="0" err="1"/>
              <a:t>razítko</a:t>
            </a:r>
            <a:endParaRPr lang="en-US" sz="1400" dirty="0"/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V </a:t>
            </a:r>
            <a:r>
              <a:rPr lang="en-US" sz="1400" dirty="0" err="1"/>
              <a:t>dialogovém</a:t>
            </a:r>
            <a:r>
              <a:rPr lang="en-US" sz="1400" dirty="0"/>
              <a:t> </a:t>
            </a:r>
            <a:r>
              <a:rPr lang="en-US" sz="1400" dirty="0" err="1"/>
              <a:t>okně</a:t>
            </a:r>
            <a:r>
              <a:rPr lang="en-US" sz="1400" dirty="0"/>
              <a:t> se </a:t>
            </a:r>
            <a:r>
              <a:rPr lang="en-US" sz="1400" dirty="0" err="1"/>
              <a:t>zobrazí</a:t>
            </a:r>
            <a:r>
              <a:rPr lang="en-US" sz="1400" dirty="0"/>
              <a:t> </a:t>
            </a:r>
            <a:r>
              <a:rPr lang="en-US" sz="1400" dirty="0" err="1"/>
              <a:t>konfigurátor</a:t>
            </a:r>
            <a:endParaRPr lang="en-US" sz="1400" dirty="0"/>
          </a:p>
          <a:p>
            <a:pPr marL="457200" indent="-457200">
              <a:buFont typeface="+mj-lt"/>
              <a:buAutoNum type="arabicPeriod"/>
            </a:pPr>
            <a:r>
              <a:rPr lang="en-US" sz="1400" dirty="0" err="1"/>
              <a:t>Nastavit</a:t>
            </a:r>
            <a:r>
              <a:rPr lang="en-US" sz="1400" dirty="0"/>
              <a:t> </a:t>
            </a:r>
            <a:r>
              <a:rPr lang="en-US" sz="1400" dirty="0" err="1"/>
              <a:t>nový</a:t>
            </a:r>
            <a:r>
              <a:rPr lang="en-US" sz="1400" dirty="0"/>
              <a:t> server </a:t>
            </a:r>
            <a:r>
              <a:rPr lang="en-US" sz="1400" dirty="0" err="1"/>
              <a:t>časových</a:t>
            </a:r>
            <a:r>
              <a:rPr lang="en-US" sz="1400" dirty="0"/>
              <a:t> </a:t>
            </a:r>
            <a:r>
              <a:rPr lang="en-US" sz="1400" dirty="0" err="1"/>
              <a:t>razítek</a:t>
            </a:r>
            <a:endParaRPr lang="en-US" sz="1400" dirty="0"/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BBD115D9-1516-DF4D-B4DB-E8B8673B6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18" r="1230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7" name="Šipka vpravo 6">
            <a:extLst>
              <a:ext uri="{FF2B5EF4-FFF2-40B4-BE49-F238E27FC236}">
                <a16:creationId xmlns:a16="http://schemas.microsoft.com/office/drawing/2014/main" id="{9FEAAFFF-3D8C-D349-A1DB-BF46EE99A542}"/>
              </a:ext>
            </a:extLst>
          </p:cNvPr>
          <p:cNvSpPr/>
          <p:nvPr/>
        </p:nvSpPr>
        <p:spPr>
          <a:xfrm rot="19246462">
            <a:off x="7319993" y="679996"/>
            <a:ext cx="257175" cy="27146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vpravo 7">
            <a:extLst>
              <a:ext uri="{FF2B5EF4-FFF2-40B4-BE49-F238E27FC236}">
                <a16:creationId xmlns:a16="http://schemas.microsoft.com/office/drawing/2014/main" id="{8AA4DC90-C17E-3C41-9FCD-FEDBB77F4E6A}"/>
              </a:ext>
            </a:extLst>
          </p:cNvPr>
          <p:cNvSpPr/>
          <p:nvPr/>
        </p:nvSpPr>
        <p:spPr>
          <a:xfrm rot="19246462">
            <a:off x="5498450" y="1630682"/>
            <a:ext cx="257175" cy="27146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>
            <a:hlinkClick r:id="rId3" action="ppaction://hlinksldjump"/>
            <a:extLst>
              <a:ext uri="{FF2B5EF4-FFF2-40B4-BE49-F238E27FC236}">
                <a16:creationId xmlns:a16="http://schemas.microsoft.com/office/drawing/2014/main" id="{943D16FE-5DEB-AF47-8594-2920B13EB800}"/>
              </a:ext>
            </a:extLst>
          </p:cNvPr>
          <p:cNvSpPr/>
          <p:nvPr/>
        </p:nvSpPr>
        <p:spPr>
          <a:xfrm>
            <a:off x="233935" y="6034881"/>
            <a:ext cx="2600325" cy="64293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Zpět do menu </a:t>
            </a:r>
          </a:p>
        </p:txBody>
      </p:sp>
    </p:spTree>
    <p:extLst>
      <p:ext uri="{BB962C8B-B14F-4D97-AF65-F5344CB8AC3E}">
        <p14:creationId xmlns:p14="http://schemas.microsoft.com/office/powerpoint/2010/main" val="2629102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08E26-1D6E-9F4D-9733-C989CF25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Nastavení časového razítka 2/2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51C2A5-86AD-456E-A612-FEA12E04E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1600" dirty="0"/>
              <a:t>V </a:t>
            </a:r>
            <a:r>
              <a:rPr lang="en-US" sz="1600" dirty="0" err="1"/>
              <a:t>dialogovém</a:t>
            </a:r>
            <a:r>
              <a:rPr lang="en-US" sz="1600" dirty="0"/>
              <a:t> </a:t>
            </a:r>
            <a:r>
              <a:rPr lang="en-US" sz="1600" dirty="0" err="1"/>
              <a:t>okně</a:t>
            </a:r>
            <a:r>
              <a:rPr lang="en-US" sz="1600" dirty="0"/>
              <a:t> </a:t>
            </a:r>
            <a:r>
              <a:rPr lang="en-US" sz="1600" dirty="0" err="1"/>
              <a:t>vyplnit</a:t>
            </a:r>
            <a:r>
              <a:rPr lang="en-US" sz="1600" dirty="0"/>
              <a:t> </a:t>
            </a:r>
            <a:r>
              <a:rPr lang="en-US" sz="1600" dirty="0" err="1"/>
              <a:t>přidělené</a:t>
            </a:r>
            <a:r>
              <a:rPr lang="en-US" sz="1600" dirty="0"/>
              <a:t> </a:t>
            </a:r>
            <a:r>
              <a:rPr lang="en-US" sz="1600" dirty="0" err="1"/>
              <a:t>přihlašovací</a:t>
            </a:r>
            <a:r>
              <a:rPr lang="en-US" sz="1600" dirty="0"/>
              <a:t> </a:t>
            </a:r>
            <a:r>
              <a:rPr lang="en-US" sz="1600" dirty="0" err="1"/>
              <a:t>údaje</a:t>
            </a:r>
            <a:r>
              <a:rPr lang="en-US" sz="1600" dirty="0"/>
              <a:t> k </a:t>
            </a:r>
            <a:r>
              <a:rPr lang="en-US" sz="1600" dirty="0" err="1"/>
              <a:t>serveru</a:t>
            </a:r>
            <a:r>
              <a:rPr lang="en-US" sz="1600" dirty="0"/>
              <a:t>  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1600" dirty="0" err="1"/>
              <a:t>Doplnit</a:t>
            </a:r>
            <a:r>
              <a:rPr lang="en-US" sz="1600" dirty="0"/>
              <a:t> </a:t>
            </a:r>
            <a:r>
              <a:rPr lang="en-US" sz="1600" dirty="0" err="1"/>
              <a:t>Název</a:t>
            </a:r>
            <a:r>
              <a:rPr lang="en-US" sz="1600" dirty="0"/>
              <a:t> (</a:t>
            </a:r>
            <a:r>
              <a:rPr lang="en-US" sz="1600" dirty="0" err="1"/>
              <a:t>pojmenování</a:t>
            </a:r>
            <a:r>
              <a:rPr lang="en-US" sz="1600" dirty="0"/>
              <a:t> </a:t>
            </a:r>
            <a:r>
              <a:rPr lang="en-US" sz="1600" dirty="0" err="1"/>
              <a:t>časového</a:t>
            </a:r>
            <a:r>
              <a:rPr lang="en-US" sz="1600" dirty="0"/>
              <a:t> </a:t>
            </a:r>
            <a:r>
              <a:rPr lang="en-US" sz="1600" dirty="0" err="1"/>
              <a:t>razítka</a:t>
            </a:r>
            <a:r>
              <a:rPr lang="en-US" sz="1600" dirty="0"/>
              <a:t> — </a:t>
            </a:r>
            <a:r>
              <a:rPr lang="en-US" sz="1600" dirty="0" err="1"/>
              <a:t>libovolné</a:t>
            </a:r>
            <a:r>
              <a:rPr lang="en-US" sz="1600" dirty="0"/>
              <a:t>)</a:t>
            </a:r>
          </a:p>
          <a:p>
            <a:pPr marL="457200" indent="-457200">
              <a:buFont typeface="+mj-lt"/>
              <a:buAutoNum type="arabicPeriod" startAt="6"/>
            </a:pPr>
            <a:endParaRPr lang="en-US" sz="1600" dirty="0"/>
          </a:p>
          <a:p>
            <a:pPr marL="457200" indent="-457200">
              <a:buFont typeface="+mj-lt"/>
              <a:buAutoNum type="arabicPeriod" startAt="6"/>
            </a:pPr>
            <a:r>
              <a:rPr lang="en-US" sz="1600" dirty="0"/>
              <a:t>Toto </a:t>
            </a:r>
            <a:r>
              <a:rPr lang="en-US" sz="1600" dirty="0" err="1"/>
              <a:t>nastavení</a:t>
            </a:r>
            <a:r>
              <a:rPr lang="en-US" sz="1600" dirty="0"/>
              <a:t> se </a:t>
            </a:r>
            <a:r>
              <a:rPr lang="en-US" sz="1600" dirty="0" err="1"/>
              <a:t>provádí</a:t>
            </a:r>
            <a:r>
              <a:rPr lang="en-US" sz="1600" dirty="0"/>
              <a:t> </a:t>
            </a:r>
            <a:r>
              <a:rPr lang="en-US" sz="1600" dirty="0" err="1"/>
              <a:t>jednorázově</a:t>
            </a:r>
            <a:endParaRPr lang="en-US" sz="1600" dirty="0"/>
          </a:p>
        </p:txBody>
      </p:sp>
      <p:pic>
        <p:nvPicPr>
          <p:cNvPr id="9" name="Zástupný obsah 8" descr="Obsah obrázku snímek obrazovky&#10;&#10;Popis byl vytvořen automaticky">
            <a:extLst>
              <a:ext uri="{FF2B5EF4-FFF2-40B4-BE49-F238E27FC236}">
                <a16:creationId xmlns:a16="http://schemas.microsoft.com/office/drawing/2014/main" id="{5140D09B-E6D3-D146-9434-F30C6A934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9" r="856" b="-2"/>
          <a:stretch/>
        </p:blipFill>
        <p:spPr>
          <a:xfrm>
            <a:off x="4760685" y="1904281"/>
            <a:ext cx="7271657" cy="4272681"/>
          </a:xfrm>
          <a:prstGeom prst="rect">
            <a:avLst/>
          </a:prstGeom>
        </p:spPr>
      </p:pic>
      <p:sp>
        <p:nvSpPr>
          <p:cNvPr id="12" name="Zaoblený obdélník 11">
            <a:hlinkClick r:id="rId3" action="ppaction://hlinksldjump"/>
            <a:extLst>
              <a:ext uri="{FF2B5EF4-FFF2-40B4-BE49-F238E27FC236}">
                <a16:creationId xmlns:a16="http://schemas.microsoft.com/office/drawing/2014/main" id="{4D66E335-7D29-5348-8DA4-FE3516D9A2D0}"/>
              </a:ext>
            </a:extLst>
          </p:cNvPr>
          <p:cNvSpPr/>
          <p:nvPr/>
        </p:nvSpPr>
        <p:spPr>
          <a:xfrm>
            <a:off x="233935" y="6034881"/>
            <a:ext cx="2600325" cy="64293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Zpět do menu </a:t>
            </a:r>
          </a:p>
        </p:txBody>
      </p:sp>
    </p:spTree>
    <p:extLst>
      <p:ext uri="{BB962C8B-B14F-4D97-AF65-F5344CB8AC3E}">
        <p14:creationId xmlns:p14="http://schemas.microsoft.com/office/powerpoint/2010/main" val="297464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C9F66-5C2B-0242-B92D-24CC7333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Menu: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73CE79-5492-1947-8FFA-D03607BCB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Návod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A754C02-D583-E443-8814-83061953C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86375" y="1681163"/>
            <a:ext cx="5183188" cy="823912"/>
          </a:xfrm>
        </p:spPr>
        <p:txBody>
          <a:bodyPr/>
          <a:lstStyle/>
          <a:p>
            <a:r>
              <a:rPr lang="cs-CZ" dirty="0"/>
              <a:t>Nastavení — návod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C278391-2BB4-344B-833B-EF6AEF7B3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86375" y="2538412"/>
            <a:ext cx="5183188" cy="3684588"/>
          </a:xfrm>
        </p:spPr>
        <p:txBody>
          <a:bodyPr/>
          <a:lstStyle/>
          <a:p>
            <a:r>
              <a:rPr lang="cs-CZ" dirty="0"/>
              <a:t>Nastavení výstupního datového formátu PDF/A</a:t>
            </a:r>
          </a:p>
          <a:p>
            <a:r>
              <a:rPr lang="cs-CZ" dirty="0"/>
              <a:t>Nastavení časového razítka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Zaoblený obdélní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72BA05-E987-8041-9F99-14206CCCF3C5}"/>
              </a:ext>
            </a:extLst>
          </p:cNvPr>
          <p:cNvSpPr/>
          <p:nvPr/>
        </p:nvSpPr>
        <p:spPr>
          <a:xfrm>
            <a:off x="836612" y="2685257"/>
            <a:ext cx="2600325" cy="64293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Přejít k návodu</a:t>
            </a:r>
          </a:p>
        </p:txBody>
      </p:sp>
      <p:sp>
        <p:nvSpPr>
          <p:cNvPr id="11" name="Zaoblený obdélník 10">
            <a:hlinkClick r:id="rId2" action="ppaction://hlinksldjump"/>
            <a:extLst>
              <a:ext uri="{FF2B5EF4-FFF2-40B4-BE49-F238E27FC236}">
                <a16:creationId xmlns:a16="http://schemas.microsoft.com/office/drawing/2014/main" id="{C0CF0C14-0DDE-0248-BA8A-5D9F3450F59B}"/>
              </a:ext>
            </a:extLst>
          </p:cNvPr>
          <p:cNvSpPr/>
          <p:nvPr/>
        </p:nvSpPr>
        <p:spPr>
          <a:xfrm>
            <a:off x="10262393" y="3429000"/>
            <a:ext cx="1300163" cy="6429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Přejít k návodu</a:t>
            </a:r>
          </a:p>
        </p:txBody>
      </p:sp>
      <p:sp>
        <p:nvSpPr>
          <p:cNvPr id="12" name="Zaoblený obdélník 11">
            <a:hlinkClick r:id="rId3" action="ppaction://hlinksldjump"/>
            <a:extLst>
              <a:ext uri="{FF2B5EF4-FFF2-40B4-BE49-F238E27FC236}">
                <a16:creationId xmlns:a16="http://schemas.microsoft.com/office/drawing/2014/main" id="{54823928-DCFE-5242-8B59-5A6427C9A857}"/>
              </a:ext>
            </a:extLst>
          </p:cNvPr>
          <p:cNvSpPr/>
          <p:nvPr/>
        </p:nvSpPr>
        <p:spPr>
          <a:xfrm>
            <a:off x="10262394" y="2363788"/>
            <a:ext cx="1300163" cy="6429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Přejít k návodu</a:t>
            </a:r>
          </a:p>
        </p:txBody>
      </p:sp>
    </p:spTree>
    <p:extLst>
      <p:ext uri="{BB962C8B-B14F-4D97-AF65-F5344CB8AC3E}">
        <p14:creationId xmlns:p14="http://schemas.microsoft.com/office/powerpoint/2010/main" val="177633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D27589-93BD-4449-AFAD-DAAE7ACBB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/>
              <a:t>Vyhotovení konceptu v MS Word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DF238AF-98DC-4219-BE04-D4BFF07BB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US" sz="2000"/>
              <a:t>Vytvoříte koncept dokumentu v příslušné šabloně</a:t>
            </a:r>
          </a:p>
          <a:p>
            <a:endParaRPr lang="en-US" sz="2000"/>
          </a:p>
        </p:txBody>
      </p:sp>
      <p:pic>
        <p:nvPicPr>
          <p:cNvPr id="9" name="Zástupný obsah 8" descr="Obsah obrázku snímek obrazovky&#10;&#10;Popis byl vytvořen automaticky">
            <a:extLst>
              <a:ext uri="{FF2B5EF4-FFF2-40B4-BE49-F238E27FC236}">
                <a16:creationId xmlns:a16="http://schemas.microsoft.com/office/drawing/2014/main" id="{9B00707D-A5F4-4749-A935-03FC9D3AA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0" r="15302" b="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6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Obsah obrázku snímek obrazovky&#10;&#10;Popis byl vytvořen automaticky">
            <a:extLst>
              <a:ext uri="{FF2B5EF4-FFF2-40B4-BE49-F238E27FC236}">
                <a16:creationId xmlns:a16="http://schemas.microsoft.com/office/drawing/2014/main" id="{93405876-3B58-1D49-926F-32ED6F40D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66"/>
          <a:stretch/>
        </p:blipFill>
        <p:spPr>
          <a:xfrm>
            <a:off x="4215493" y="0"/>
            <a:ext cx="13062857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A648F3B-A553-9943-AFDB-D8D212C1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cs-CZ" sz="2800" dirty="0"/>
              <a:t>Převedení konceptu do výstupního datového formátu (PDF/A)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33138D-AAB5-4346-92C6-0FB49FA3E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cs-CZ" sz="1800" dirty="0"/>
              <a:t>Uložit</a:t>
            </a:r>
            <a:r>
              <a:rPr lang="en-US" sz="1800" dirty="0"/>
              <a:t> </a:t>
            </a:r>
            <a:r>
              <a:rPr lang="en-US" sz="1800" dirty="0" err="1"/>
              <a:t>jako</a:t>
            </a:r>
            <a:endParaRPr lang="en-US" sz="1800" dirty="0"/>
          </a:p>
          <a:p>
            <a:r>
              <a:rPr lang="en-US" sz="1800" dirty="0" err="1"/>
              <a:t>Zvolit</a:t>
            </a:r>
            <a:r>
              <a:rPr lang="en-US" sz="1800" dirty="0"/>
              <a:t> </a:t>
            </a:r>
            <a:r>
              <a:rPr lang="en-US" sz="1800" dirty="0" err="1"/>
              <a:t>formát</a:t>
            </a:r>
            <a:r>
              <a:rPr lang="en-US" sz="1800" dirty="0"/>
              <a:t> PDF</a:t>
            </a:r>
          </a:p>
          <a:p>
            <a:endParaRPr lang="en-US" sz="1800" dirty="0"/>
          </a:p>
          <a:p>
            <a:r>
              <a:rPr lang="en-US" sz="1800" dirty="0" err="1"/>
              <a:t>Návod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nastavení</a:t>
            </a:r>
            <a:r>
              <a:rPr lang="en-US" sz="1800" dirty="0"/>
              <a:t> </a:t>
            </a:r>
            <a:r>
              <a:rPr lang="en-US" sz="1800" dirty="0" err="1"/>
              <a:t>formátu</a:t>
            </a:r>
            <a:r>
              <a:rPr lang="en-US" sz="1800" dirty="0"/>
              <a:t> PDF/A </a:t>
            </a:r>
            <a:r>
              <a:rPr lang="en-US" sz="1800" dirty="0" err="1"/>
              <a:t>naleznete</a:t>
            </a:r>
            <a:r>
              <a:rPr lang="en-US" sz="1800" dirty="0"/>
              <a:t> </a:t>
            </a:r>
            <a:r>
              <a:rPr lang="en-US" sz="1800" dirty="0" err="1"/>
              <a:t>zde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Šipka vpravo 6">
            <a:extLst>
              <a:ext uri="{FF2B5EF4-FFF2-40B4-BE49-F238E27FC236}">
                <a16:creationId xmlns:a16="http://schemas.microsoft.com/office/drawing/2014/main" id="{82512424-7275-0E40-B8A4-26C5D250B62F}"/>
              </a:ext>
            </a:extLst>
          </p:cNvPr>
          <p:cNvSpPr/>
          <p:nvPr/>
        </p:nvSpPr>
        <p:spPr>
          <a:xfrm rot="19246462">
            <a:off x="5366493" y="4859020"/>
            <a:ext cx="257175" cy="27146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>
            <a:hlinkClick r:id="rId3" action="ppaction://hlinksldjump"/>
            <a:extLst>
              <a:ext uri="{FF2B5EF4-FFF2-40B4-BE49-F238E27FC236}">
                <a16:creationId xmlns:a16="http://schemas.microsoft.com/office/drawing/2014/main" id="{3E163AD8-92F7-524B-924E-D3AC9F9166CD}"/>
              </a:ext>
            </a:extLst>
          </p:cNvPr>
          <p:cNvSpPr/>
          <p:nvPr/>
        </p:nvSpPr>
        <p:spPr>
          <a:xfrm>
            <a:off x="1906092" y="4331109"/>
            <a:ext cx="1300163" cy="6429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Přejít k návodu</a:t>
            </a:r>
          </a:p>
        </p:txBody>
      </p:sp>
    </p:spTree>
    <p:extLst>
      <p:ext uri="{BB962C8B-B14F-4D97-AF65-F5344CB8AC3E}">
        <p14:creationId xmlns:p14="http://schemas.microsoft.com/office/powerpoint/2010/main" val="358163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5FD2C8-697F-774C-8E61-71E184A5A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/>
              <a:t>Proces podepisování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CB6663-9D7C-4BD4-B8B2-30D703D2E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cs-CZ" sz="2000"/>
              <a:t>Otevřete</a:t>
            </a:r>
            <a:r>
              <a:rPr lang="en-US" sz="2000"/>
              <a:t> </a:t>
            </a:r>
            <a:r>
              <a:rPr lang="cs-CZ" sz="2000"/>
              <a:t>dokument</a:t>
            </a:r>
            <a:r>
              <a:rPr lang="en-US" sz="2000"/>
              <a:t> (ve výstupním datovém formátu) v Adobe Acrobat Reader</a:t>
            </a:r>
          </a:p>
        </p:txBody>
      </p:sp>
      <p:pic>
        <p:nvPicPr>
          <p:cNvPr id="7" name="Obrázek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F801B064-FFF8-994C-85A6-82B1E4817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942" b="5798"/>
          <a:stretch/>
        </p:blipFill>
        <p:spPr>
          <a:xfrm>
            <a:off x="5120640" y="1904282"/>
            <a:ext cx="6233160" cy="402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1DA85-B1CC-D543-AD63-049306FF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0080"/>
            <a:ext cx="2798064" cy="2304288"/>
          </a:xfrm>
        </p:spPr>
        <p:txBody>
          <a:bodyPr anchor="b">
            <a:normAutofit/>
          </a:bodyPr>
          <a:lstStyle/>
          <a:p>
            <a:r>
              <a:rPr lang="cs-CZ" sz="3700"/>
              <a:t>Proces podepisování 1/6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5AE071-EE4A-41A7-AFF5-BEE52E07B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36392"/>
            <a:ext cx="2770632" cy="3081528"/>
          </a:xfrm>
        </p:spPr>
        <p:txBody>
          <a:bodyPr>
            <a:normAutofit/>
          </a:bodyPr>
          <a:lstStyle/>
          <a:p>
            <a:r>
              <a:rPr lang="en-US" sz="1800"/>
              <a:t>Otevřete panel Nástroje</a:t>
            </a:r>
          </a:p>
          <a:p>
            <a:r>
              <a:rPr lang="en-US" sz="1800"/>
              <a:t>Zvolte možnost Certifikáty</a:t>
            </a:r>
          </a:p>
          <a:p>
            <a:endParaRPr lang="en-US" sz="1800"/>
          </a:p>
        </p:txBody>
      </p:sp>
      <p:pic>
        <p:nvPicPr>
          <p:cNvPr id="7" name="Obrázek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EAE10642-0795-3948-831A-73108CC94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63"/>
          <a:stretch/>
        </p:blipFill>
        <p:spPr>
          <a:xfrm>
            <a:off x="4276344" y="1389603"/>
            <a:ext cx="7251192" cy="3868197"/>
          </a:xfrm>
          <a:prstGeom prst="rect">
            <a:avLst/>
          </a:prstGeom>
        </p:spPr>
      </p:pic>
      <p:sp>
        <p:nvSpPr>
          <p:cNvPr id="8" name="Šipka vpravo 7">
            <a:extLst>
              <a:ext uri="{FF2B5EF4-FFF2-40B4-BE49-F238E27FC236}">
                <a16:creationId xmlns:a16="http://schemas.microsoft.com/office/drawing/2014/main" id="{BACCAC6C-5DC7-FD4A-833C-2BE8DFCB1F27}"/>
              </a:ext>
            </a:extLst>
          </p:cNvPr>
          <p:cNvSpPr/>
          <p:nvPr/>
        </p:nvSpPr>
        <p:spPr>
          <a:xfrm rot="19246462">
            <a:off x="6939257" y="4354963"/>
            <a:ext cx="257175" cy="27146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vpravo 9">
            <a:extLst>
              <a:ext uri="{FF2B5EF4-FFF2-40B4-BE49-F238E27FC236}">
                <a16:creationId xmlns:a16="http://schemas.microsoft.com/office/drawing/2014/main" id="{E7428914-7C60-4A4F-AF42-70523ABD6857}"/>
              </a:ext>
            </a:extLst>
          </p:cNvPr>
          <p:cNvSpPr/>
          <p:nvPr/>
        </p:nvSpPr>
        <p:spPr>
          <a:xfrm rot="19246462">
            <a:off x="5053014" y="1842954"/>
            <a:ext cx="257175" cy="27146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31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B1C748-9B93-1A40-8451-80C0981F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/>
              <a:t>Proces podepisování 2/6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332055-0E90-4163-A02C-3EDA5A3B6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US" sz="2000"/>
              <a:t>V horním panelu Certifikáty vyberete možnost Digitálně podepsat</a:t>
            </a:r>
          </a:p>
        </p:txBody>
      </p:sp>
      <p:pic>
        <p:nvPicPr>
          <p:cNvPr id="8" name="Obrázek 7" descr="Obsah obrázku snímek obrazovky&#10;&#10;Popis byl vytvořen automaticky">
            <a:extLst>
              <a:ext uri="{FF2B5EF4-FFF2-40B4-BE49-F238E27FC236}">
                <a16:creationId xmlns:a16="http://schemas.microsoft.com/office/drawing/2014/main" id="{6503795C-2579-1643-A93F-C0FB2F57DD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" r="2324" b="5129"/>
          <a:stretch/>
        </p:blipFill>
        <p:spPr>
          <a:xfrm>
            <a:off x="4814888" y="1904281"/>
            <a:ext cx="7377112" cy="4053607"/>
          </a:xfrm>
          <a:prstGeom prst="rect">
            <a:avLst/>
          </a:prstGeom>
        </p:spPr>
      </p:pic>
      <p:sp>
        <p:nvSpPr>
          <p:cNvPr id="7" name="Šipka vpravo 6">
            <a:extLst>
              <a:ext uri="{FF2B5EF4-FFF2-40B4-BE49-F238E27FC236}">
                <a16:creationId xmlns:a16="http://schemas.microsoft.com/office/drawing/2014/main" id="{1362FA00-F309-6248-B2E0-5BE4AEA3A977}"/>
              </a:ext>
            </a:extLst>
          </p:cNvPr>
          <p:cNvSpPr/>
          <p:nvPr/>
        </p:nvSpPr>
        <p:spPr>
          <a:xfrm rot="19246462">
            <a:off x="6817739" y="2810215"/>
            <a:ext cx="257175" cy="27146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417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9303A-52F5-8248-B9EA-C5B88B39B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0080"/>
            <a:ext cx="2798064" cy="2304288"/>
          </a:xfrm>
        </p:spPr>
        <p:txBody>
          <a:bodyPr anchor="b">
            <a:normAutofit/>
          </a:bodyPr>
          <a:lstStyle/>
          <a:p>
            <a:r>
              <a:rPr lang="cs-CZ" sz="3700" dirty="0"/>
              <a:t>Proces podepisování 3/6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62A7EB1-694A-44D3-B50C-05668D6E2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36392"/>
            <a:ext cx="2770632" cy="3081528"/>
          </a:xfrm>
        </p:spPr>
        <p:txBody>
          <a:bodyPr>
            <a:normAutofit/>
          </a:bodyPr>
          <a:lstStyle/>
          <a:p>
            <a:r>
              <a:rPr lang="en-US" sz="1800" dirty="0"/>
              <a:t>Program </a:t>
            </a:r>
            <a:r>
              <a:rPr lang="en-US" sz="1800" dirty="0" err="1"/>
              <a:t>vás</a:t>
            </a:r>
            <a:r>
              <a:rPr lang="en-US" sz="1800" dirty="0"/>
              <a:t> </a:t>
            </a:r>
            <a:r>
              <a:rPr lang="en-US" sz="1800" dirty="0" err="1"/>
              <a:t>vyzve</a:t>
            </a:r>
            <a:r>
              <a:rPr lang="en-US" sz="1800" dirty="0"/>
              <a:t> k </a:t>
            </a:r>
            <a:r>
              <a:rPr lang="en-US" sz="1800" dirty="0" err="1"/>
              <a:t>vyznačení</a:t>
            </a:r>
            <a:r>
              <a:rPr lang="en-US" sz="1800" dirty="0"/>
              <a:t> </a:t>
            </a:r>
            <a:r>
              <a:rPr lang="en-US" sz="1800" dirty="0" err="1"/>
              <a:t>místa</a:t>
            </a:r>
            <a:r>
              <a:rPr lang="en-US" sz="1800" dirty="0"/>
              <a:t> </a:t>
            </a:r>
            <a:r>
              <a:rPr lang="en-US" sz="1800" dirty="0" err="1"/>
              <a:t>podpisu</a:t>
            </a:r>
            <a:endParaRPr lang="en-US" sz="1800" dirty="0"/>
          </a:p>
          <a:p>
            <a:r>
              <a:rPr lang="en-US" sz="1800" dirty="0" err="1"/>
              <a:t>Tažením</a:t>
            </a:r>
            <a:r>
              <a:rPr lang="en-US" sz="1800" dirty="0"/>
              <a:t> </a:t>
            </a:r>
            <a:r>
              <a:rPr lang="en-US" sz="1800" dirty="0" err="1"/>
              <a:t>myší</a:t>
            </a:r>
            <a:r>
              <a:rPr lang="en-US" sz="1800" dirty="0"/>
              <a:t> </a:t>
            </a:r>
            <a:r>
              <a:rPr lang="en-US" sz="1800" dirty="0" err="1"/>
              <a:t>vytvoříte</a:t>
            </a:r>
            <a:r>
              <a:rPr lang="en-US" sz="1800" dirty="0"/>
              <a:t> </a:t>
            </a:r>
            <a:r>
              <a:rPr lang="en-US" sz="1800" dirty="0" err="1"/>
              <a:t>podpisové</a:t>
            </a:r>
            <a:r>
              <a:rPr lang="en-US" sz="1800" dirty="0"/>
              <a:t> pole</a:t>
            </a:r>
          </a:p>
        </p:txBody>
      </p:sp>
      <p:pic>
        <p:nvPicPr>
          <p:cNvPr id="11" name="Obrázek 10" descr="Obsah obrázku snímek obrazovky&#10;&#10;Popis byl vytvořen automaticky">
            <a:extLst>
              <a:ext uri="{FF2B5EF4-FFF2-40B4-BE49-F238E27FC236}">
                <a16:creationId xmlns:a16="http://schemas.microsoft.com/office/drawing/2014/main" id="{127062B7-D97A-EE41-AFD0-93BF2F604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14"/>
          <a:stretch/>
        </p:blipFill>
        <p:spPr>
          <a:xfrm>
            <a:off x="4276344" y="1389604"/>
            <a:ext cx="7251192" cy="3853910"/>
          </a:xfrm>
          <a:prstGeom prst="rect">
            <a:avLst/>
          </a:prstGeom>
        </p:spPr>
      </p:pic>
      <p:sp>
        <p:nvSpPr>
          <p:cNvPr id="9" name="Šipka vpravo 8">
            <a:extLst>
              <a:ext uri="{FF2B5EF4-FFF2-40B4-BE49-F238E27FC236}">
                <a16:creationId xmlns:a16="http://schemas.microsoft.com/office/drawing/2014/main" id="{5D5CFDA6-4170-D540-B86C-9C1DC821C23B}"/>
              </a:ext>
            </a:extLst>
          </p:cNvPr>
          <p:cNvSpPr/>
          <p:nvPr/>
        </p:nvSpPr>
        <p:spPr>
          <a:xfrm rot="19246462">
            <a:off x="7516762" y="5146203"/>
            <a:ext cx="257175" cy="27146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68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snímek obrazovky, počítač&#10;&#10;Popis byl vytvořen automaticky">
            <a:extLst>
              <a:ext uri="{FF2B5EF4-FFF2-40B4-BE49-F238E27FC236}">
                <a16:creationId xmlns:a16="http://schemas.microsoft.com/office/drawing/2014/main" id="{BC9FAB3F-8852-9D45-B488-51CDC4D38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87" b="5208"/>
          <a:stretch/>
        </p:blipFill>
        <p:spPr>
          <a:xfrm>
            <a:off x="4639054" y="178592"/>
            <a:ext cx="9608887" cy="65008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CB2A258-DB9B-6E40-B889-47D834EBF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 fontScale="90000"/>
          </a:bodyPr>
          <a:lstStyle/>
          <a:p>
            <a:r>
              <a:rPr lang="cs-CZ" sz="4100"/>
              <a:t>Proces podepisování 4/6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5E94F3-1C94-4393-9231-CB9191A8C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/>
              <a:t>Vyberte kvalifikovaný certifikát</a:t>
            </a:r>
            <a:endParaRPr lang="en-US" sz="1800" dirty="0"/>
          </a:p>
        </p:txBody>
      </p:sp>
      <p:sp>
        <p:nvSpPr>
          <p:cNvPr id="7" name="Šipka vpravo 6">
            <a:extLst>
              <a:ext uri="{FF2B5EF4-FFF2-40B4-BE49-F238E27FC236}">
                <a16:creationId xmlns:a16="http://schemas.microsoft.com/office/drawing/2014/main" id="{F81FB2F1-C4A3-AD45-9B43-32B6263EB445}"/>
              </a:ext>
            </a:extLst>
          </p:cNvPr>
          <p:cNvSpPr/>
          <p:nvPr/>
        </p:nvSpPr>
        <p:spPr>
          <a:xfrm rot="19246462">
            <a:off x="10482095" y="5657850"/>
            <a:ext cx="257175" cy="27146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vpravo 7">
            <a:extLst>
              <a:ext uri="{FF2B5EF4-FFF2-40B4-BE49-F238E27FC236}">
                <a16:creationId xmlns:a16="http://schemas.microsoft.com/office/drawing/2014/main" id="{E657BE5F-1737-9C4E-8145-B106B8BDF1B2}"/>
              </a:ext>
            </a:extLst>
          </p:cNvPr>
          <p:cNvSpPr/>
          <p:nvPr/>
        </p:nvSpPr>
        <p:spPr>
          <a:xfrm rot="19246462">
            <a:off x="4734429" y="2707481"/>
            <a:ext cx="257175" cy="27146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750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272</Words>
  <Application>Microsoft Macintosh PowerPoint</Application>
  <PresentationFormat>Širokoúhlá obrazovka</PresentationFormat>
  <Paragraphs>60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Podepisování elektronických dokumentů kvalifikovanými prostředky</vt:lpstr>
      <vt:lpstr>Menu:</vt:lpstr>
      <vt:lpstr>Vyhotovení konceptu v MS Word</vt:lpstr>
      <vt:lpstr>Převedení konceptu do výstupního datového formátu (PDF/A)</vt:lpstr>
      <vt:lpstr>Proces podepisování</vt:lpstr>
      <vt:lpstr>Proces podepisování 1/6</vt:lpstr>
      <vt:lpstr>Proces podepisování 2/6</vt:lpstr>
      <vt:lpstr>Proces podepisování 3/6</vt:lpstr>
      <vt:lpstr>Proces podepisování 4/6</vt:lpstr>
      <vt:lpstr>Proces podepisování 5/6</vt:lpstr>
      <vt:lpstr>Proces podepisování 6/6</vt:lpstr>
      <vt:lpstr>Výsledek</vt:lpstr>
      <vt:lpstr>Nastavení formátu PDF/A v MS Word 1/2</vt:lpstr>
      <vt:lpstr>Nastavení formátu PDF/A v MS Word 2/2</vt:lpstr>
      <vt:lpstr>Nastavení časového razítka 1/2</vt:lpstr>
      <vt:lpstr>Nastavení časového razítka 2/2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Podepisování elektronických dokumentů kvalifikovanými prostředky</dc:title>
  <dc:creator>Fiala Ondrej</dc:creator>
  <cp:lastModifiedBy>Fiala Ondrej</cp:lastModifiedBy>
  <cp:revision>5</cp:revision>
  <dcterms:created xsi:type="dcterms:W3CDTF">2020-06-14T18:02:38Z</dcterms:created>
  <dcterms:modified xsi:type="dcterms:W3CDTF">2020-10-31T20:47:19Z</dcterms:modified>
</cp:coreProperties>
</file>